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0" r:id="rId3"/>
    <p:sldId id="260" r:id="rId4"/>
    <p:sldId id="262" r:id="rId5"/>
    <p:sldId id="261" r:id="rId6"/>
    <p:sldId id="281" r:id="rId7"/>
    <p:sldId id="271" r:id="rId8"/>
    <p:sldId id="264" r:id="rId9"/>
    <p:sldId id="278" r:id="rId10"/>
    <p:sldId id="265" r:id="rId11"/>
    <p:sldId id="266" r:id="rId12"/>
    <p:sldId id="267" r:id="rId13"/>
    <p:sldId id="268" r:id="rId14"/>
    <p:sldId id="269" r:id="rId15"/>
    <p:sldId id="270" r:id="rId16"/>
    <p:sldId id="282" r:id="rId17"/>
    <p:sldId id="284" r:id="rId18"/>
    <p:sldId id="274" r:id="rId19"/>
    <p:sldId id="286" r:id="rId20"/>
    <p:sldId id="287" r:id="rId21"/>
    <p:sldId id="275" r:id="rId22"/>
    <p:sldId id="276" r:id="rId23"/>
    <p:sldId id="277" r:id="rId24"/>
    <p:sldId id="285" r:id="rId25"/>
    <p:sldId id="279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4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25FFE-EC52-4843-8E5A-698F69E3844A}" type="datetimeFigureOut">
              <a:rPr lang="en-US" smtClean="0"/>
              <a:pPr/>
              <a:t>11/21/2011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A890C-5C7E-4E96-B14E-6D538E600D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25FFE-EC52-4843-8E5A-698F69E3844A}" type="datetimeFigureOut">
              <a:rPr lang="en-US" smtClean="0"/>
              <a:pPr/>
              <a:t>11/21/2011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A890C-5C7E-4E96-B14E-6D538E600D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25FFE-EC52-4843-8E5A-698F69E3844A}" type="datetimeFigureOut">
              <a:rPr lang="en-US" smtClean="0"/>
              <a:pPr/>
              <a:t>11/21/2011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A890C-5C7E-4E96-B14E-6D538E600D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25FFE-EC52-4843-8E5A-698F69E3844A}" type="datetimeFigureOut">
              <a:rPr lang="en-US" smtClean="0"/>
              <a:pPr/>
              <a:t>11/21/2011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A890C-5C7E-4E96-B14E-6D538E600D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25FFE-EC52-4843-8E5A-698F69E3844A}" type="datetimeFigureOut">
              <a:rPr lang="en-US" smtClean="0"/>
              <a:pPr/>
              <a:t>11/21/2011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A890C-5C7E-4E96-B14E-6D538E600D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25FFE-EC52-4843-8E5A-698F69E3844A}" type="datetimeFigureOut">
              <a:rPr lang="en-US" smtClean="0"/>
              <a:pPr/>
              <a:t>11/21/2011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A890C-5C7E-4E96-B14E-6D538E600D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25FFE-EC52-4843-8E5A-698F69E3844A}" type="datetimeFigureOut">
              <a:rPr lang="en-US" smtClean="0"/>
              <a:pPr/>
              <a:t>11/21/2011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A890C-5C7E-4E96-B14E-6D538E600D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25FFE-EC52-4843-8E5A-698F69E3844A}" type="datetimeFigureOut">
              <a:rPr lang="en-US" smtClean="0"/>
              <a:pPr/>
              <a:t>11/21/2011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A890C-5C7E-4E96-B14E-6D538E600D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25FFE-EC52-4843-8E5A-698F69E3844A}" type="datetimeFigureOut">
              <a:rPr lang="en-US" smtClean="0"/>
              <a:pPr/>
              <a:t>11/21/2011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A890C-5C7E-4E96-B14E-6D538E600D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25FFE-EC52-4843-8E5A-698F69E3844A}" type="datetimeFigureOut">
              <a:rPr lang="en-US" smtClean="0"/>
              <a:pPr/>
              <a:t>11/21/2011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A890C-5C7E-4E96-B14E-6D538E600D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25FFE-EC52-4843-8E5A-698F69E3844A}" type="datetimeFigureOut">
              <a:rPr lang="en-US" smtClean="0"/>
              <a:pPr/>
              <a:t>11/21/2011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A890C-5C7E-4E96-B14E-6D538E600D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A25FFE-EC52-4843-8E5A-698F69E3844A}" type="datetimeFigureOut">
              <a:rPr lang="en-US" smtClean="0"/>
              <a:pPr/>
              <a:t>11/21/2011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8A890C-5C7E-4E96-B14E-6D538E600D1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d.edu/~dnarvaez/Narvaez%20HMD%2009.14.pdf" TargetMode="External"/><Relationship Id="rId2" Type="http://schemas.openxmlformats.org/officeDocument/2006/relationships/hyperlink" Target="http://www.edpsycinteractive.org/papers/holistic-view-of-schooling-rev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search-institute.org/developmental-assets/lists" TargetMode="External"/><Relationship Id="rId4" Type="http://schemas.openxmlformats.org/officeDocument/2006/relationships/hyperlink" Target="http://www.p21.org/documents/P21_Framework_Definitions.pdf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brilliantstar.rubiconatlas.org/c/pi/v.php/Atlas/Authentication/View/Login?lrr=2&amp;" TargetMode="External"/><Relationship Id="rId2" Type="http://schemas.openxmlformats.org/officeDocument/2006/relationships/hyperlink" Target="http://www.edpsycinteractive.org/brilstar/ecis-2011.html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1447800"/>
            <a:ext cx="6705600" cy="1828800"/>
          </a:xfrm>
        </p:spPr>
        <p:txBody>
          <a:bodyPr>
            <a:normAutofit fontScale="90000"/>
          </a:bodyPr>
          <a:lstStyle/>
          <a:p>
            <a:r>
              <a:rPr lang="en-US" dirty="0"/>
              <a:t>Developing the Whole Student: Contributions of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Service </a:t>
            </a:r>
            <a:r>
              <a:rPr lang="en-US" dirty="0" smtClean="0"/>
              <a:t>Learning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114800"/>
            <a:ext cx="6400800" cy="1524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William Huitt</a:t>
            </a:r>
          </a:p>
          <a:p>
            <a:r>
              <a:rPr lang="en-GB" dirty="0">
                <a:solidFill>
                  <a:schemeClr val="tx1"/>
                </a:solidFill>
              </a:rPr>
              <a:t>Christine </a:t>
            </a:r>
            <a:r>
              <a:rPr lang="en-GB" dirty="0" smtClean="0">
                <a:solidFill>
                  <a:schemeClr val="tx1"/>
                </a:solidFill>
              </a:rPr>
              <a:t>Ratzke de </a:t>
            </a:r>
            <a:r>
              <a:rPr lang="en-GB" dirty="0">
                <a:solidFill>
                  <a:schemeClr val="tx1"/>
                </a:solidFill>
              </a:rPr>
              <a:t>Figueiredo</a:t>
            </a:r>
            <a:endParaRPr lang="en-US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Nine Domains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95800"/>
          </a:xfrm>
        </p:spPr>
        <p:txBody>
          <a:bodyPr>
            <a:normAutofit/>
          </a:bodyPr>
          <a:lstStyle/>
          <a:p>
            <a:r>
              <a:rPr lang="en-US" dirty="0" smtClean="0"/>
              <a:t>Emotional/Affective Intelligence</a:t>
            </a:r>
          </a:p>
          <a:p>
            <a:pPr lvl="1"/>
            <a:r>
              <a:rPr lang="en-US" dirty="0" smtClean="0"/>
              <a:t>Capacity to deal with one’s feelings and emotions</a:t>
            </a:r>
          </a:p>
          <a:p>
            <a:pPr lvl="1"/>
            <a:r>
              <a:rPr lang="en-US" dirty="0" smtClean="0"/>
              <a:t>Capacities/Competencies</a:t>
            </a:r>
          </a:p>
          <a:p>
            <a:pPr lvl="2"/>
            <a:r>
              <a:rPr lang="en-US" sz="2200" i="1" dirty="0" smtClean="0"/>
              <a:t>Awareness – </a:t>
            </a:r>
            <a:r>
              <a:rPr lang="en-US" sz="2200" dirty="0" smtClean="0"/>
              <a:t>of one’s own emotions  and emotions of others</a:t>
            </a:r>
          </a:p>
          <a:p>
            <a:pPr lvl="2"/>
            <a:r>
              <a:rPr lang="en-US" sz="2200" i="1" dirty="0" smtClean="0"/>
              <a:t>Connecting </a:t>
            </a:r>
            <a:r>
              <a:rPr lang="en-US" sz="2200" dirty="0" smtClean="0"/>
              <a:t>–empathically with others</a:t>
            </a:r>
          </a:p>
          <a:p>
            <a:pPr lvl="2"/>
            <a:r>
              <a:rPr lang="en-US" sz="2200" i="1" dirty="0" smtClean="0"/>
              <a:t>Expression </a:t>
            </a:r>
            <a:r>
              <a:rPr lang="en-US" sz="2200" dirty="0" smtClean="0"/>
              <a:t>– Differentiate subjective feelings and external expressional expression</a:t>
            </a:r>
          </a:p>
          <a:p>
            <a:pPr lvl="2"/>
            <a:r>
              <a:rPr lang="en-US" sz="2200" i="1" dirty="0" smtClean="0"/>
              <a:t>Self-management and self-regulation</a:t>
            </a:r>
            <a:r>
              <a:rPr lang="en-US" sz="2200" dirty="0" smtClean="0"/>
              <a:t> – Hype up or dampen down</a:t>
            </a:r>
            <a:endParaRPr lang="en-US" sz="2200" i="1" dirty="0" smtClean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2"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Nine Domains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3500" dirty="0" smtClean="0"/>
              <a:t>Conative/Volitional Intelligence</a:t>
            </a:r>
          </a:p>
          <a:p>
            <a:pPr lvl="1"/>
            <a:r>
              <a:rPr lang="en-US" sz="3000" dirty="0" smtClean="0"/>
              <a:t>Addresses issue of personal agency</a:t>
            </a:r>
          </a:p>
          <a:p>
            <a:pPr lvl="1"/>
            <a:r>
              <a:rPr lang="en-US" sz="3000" dirty="0" smtClean="0"/>
              <a:t>Capacities/Competencies</a:t>
            </a:r>
          </a:p>
          <a:p>
            <a:pPr lvl="2"/>
            <a:r>
              <a:rPr lang="en-US" i="1" dirty="0" smtClean="0"/>
              <a:t>Intentionality</a:t>
            </a:r>
            <a:r>
              <a:rPr lang="en-US" dirty="0" smtClean="0"/>
              <a:t>—the ability to originate a purposeful action</a:t>
            </a:r>
          </a:p>
          <a:p>
            <a:pPr lvl="2"/>
            <a:r>
              <a:rPr lang="en-US" i="1" dirty="0" smtClean="0"/>
              <a:t>Forethought</a:t>
            </a:r>
            <a:r>
              <a:rPr lang="en-US" dirty="0" smtClean="0"/>
              <a:t>—the ability to think about the future and to make plans</a:t>
            </a:r>
          </a:p>
          <a:p>
            <a:pPr lvl="2"/>
            <a:r>
              <a:rPr lang="en-US" i="1" dirty="0" smtClean="0"/>
              <a:t>Self-</a:t>
            </a:r>
            <a:r>
              <a:rPr lang="en-US" i="1" dirty="0" err="1" smtClean="0"/>
              <a:t>reactiveness</a:t>
            </a:r>
            <a:r>
              <a:rPr lang="en-US" dirty="0" smtClean="0"/>
              <a:t>—the ability to monitor one’s actions and make corrections to achieve one’s goals</a:t>
            </a:r>
          </a:p>
          <a:p>
            <a:pPr lvl="2"/>
            <a:r>
              <a:rPr lang="en-US" i="1" dirty="0" smtClean="0"/>
              <a:t>Self-reflection</a:t>
            </a:r>
            <a:r>
              <a:rPr lang="en-US" dirty="0" smtClean="0"/>
              <a:t>—the ability to evaluate one’s purpose, values, and goals with respect to one’s plans and actions</a:t>
            </a:r>
          </a:p>
          <a:p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Nine Domains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Physical/Kinesthetic Intelligence</a:t>
            </a:r>
          </a:p>
          <a:p>
            <a:pPr lvl="1"/>
            <a:r>
              <a:rPr lang="en-US" dirty="0" smtClean="0"/>
              <a:t>Ability to be aware of one’s body in space and motion</a:t>
            </a:r>
          </a:p>
          <a:p>
            <a:pPr lvl="1"/>
            <a:r>
              <a:rPr lang="en-US" dirty="0" smtClean="0"/>
              <a:t>Dimensions</a:t>
            </a:r>
          </a:p>
          <a:p>
            <a:pPr lvl="2"/>
            <a:r>
              <a:rPr lang="en-US" dirty="0" smtClean="0"/>
              <a:t>Gross </a:t>
            </a:r>
            <a:r>
              <a:rPr lang="en-US" dirty="0" err="1" smtClean="0"/>
              <a:t>vs</a:t>
            </a:r>
            <a:r>
              <a:rPr lang="en-US" dirty="0" smtClean="0"/>
              <a:t> fine motor</a:t>
            </a:r>
          </a:p>
          <a:p>
            <a:pPr lvl="2"/>
            <a:r>
              <a:rPr lang="en-US" dirty="0" smtClean="0"/>
              <a:t>Basic </a:t>
            </a:r>
            <a:r>
              <a:rPr lang="en-US" dirty="0" err="1" smtClean="0"/>
              <a:t>vs</a:t>
            </a:r>
            <a:r>
              <a:rPr lang="en-US" dirty="0" smtClean="0"/>
              <a:t> advanced</a:t>
            </a:r>
          </a:p>
          <a:p>
            <a:pPr lvl="1"/>
            <a:r>
              <a:rPr lang="en-US" dirty="0" smtClean="0"/>
              <a:t>Basic physical competence</a:t>
            </a:r>
          </a:p>
          <a:p>
            <a:pPr lvl="2"/>
            <a:r>
              <a:rPr lang="en-US" dirty="0" smtClean="0"/>
              <a:t>Cardiovascular endurance</a:t>
            </a:r>
          </a:p>
          <a:p>
            <a:pPr lvl="2"/>
            <a:r>
              <a:rPr lang="en-US" dirty="0" smtClean="0"/>
              <a:t>Muscular strength</a:t>
            </a:r>
          </a:p>
          <a:p>
            <a:pPr lvl="2"/>
            <a:r>
              <a:rPr lang="en-US" dirty="0" smtClean="0"/>
              <a:t>Muscular endurance</a:t>
            </a:r>
          </a:p>
          <a:p>
            <a:pPr lvl="2"/>
            <a:r>
              <a:rPr lang="en-US" dirty="0" smtClean="0"/>
              <a:t>Flexibility</a:t>
            </a:r>
          </a:p>
          <a:p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Nine Domains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Social/Interpersonal Intelligence</a:t>
            </a:r>
          </a:p>
          <a:p>
            <a:pPr lvl="1"/>
            <a:r>
              <a:rPr lang="en-US" dirty="0" smtClean="0"/>
              <a:t>Ability to deal with other people and relationships</a:t>
            </a:r>
          </a:p>
          <a:p>
            <a:pPr lvl="1"/>
            <a:r>
              <a:rPr lang="en-US" dirty="0" smtClean="0"/>
              <a:t>Social Awareness </a:t>
            </a:r>
          </a:p>
          <a:p>
            <a:pPr lvl="2"/>
            <a:r>
              <a:rPr lang="en-US" dirty="0" smtClean="0"/>
              <a:t>Primal empathy</a:t>
            </a:r>
          </a:p>
          <a:p>
            <a:pPr lvl="2"/>
            <a:r>
              <a:rPr lang="en-US" dirty="0" smtClean="0"/>
              <a:t>Attunement</a:t>
            </a:r>
          </a:p>
          <a:p>
            <a:pPr lvl="2"/>
            <a:r>
              <a:rPr lang="en-US" dirty="0" smtClean="0"/>
              <a:t>Empathetic accuracy</a:t>
            </a:r>
          </a:p>
          <a:p>
            <a:pPr lvl="2"/>
            <a:r>
              <a:rPr lang="en-US" dirty="0" smtClean="0"/>
              <a:t>Social cognition</a:t>
            </a:r>
          </a:p>
          <a:p>
            <a:pPr lvl="1"/>
            <a:r>
              <a:rPr lang="en-US" dirty="0" smtClean="0"/>
              <a:t>Social Facility </a:t>
            </a:r>
          </a:p>
          <a:p>
            <a:pPr lvl="2"/>
            <a:r>
              <a:rPr lang="en-US" dirty="0" smtClean="0"/>
              <a:t>Synchrony</a:t>
            </a:r>
          </a:p>
          <a:p>
            <a:pPr lvl="2"/>
            <a:r>
              <a:rPr lang="en-US" dirty="0" smtClean="0"/>
              <a:t>Self-preservation</a:t>
            </a:r>
          </a:p>
          <a:p>
            <a:pPr lvl="2"/>
            <a:r>
              <a:rPr lang="en-US" dirty="0" smtClean="0"/>
              <a:t>Influence</a:t>
            </a:r>
          </a:p>
          <a:p>
            <a:pPr lvl="2"/>
            <a:r>
              <a:rPr lang="en-US" dirty="0" smtClean="0"/>
              <a:t>Concern</a:t>
            </a:r>
          </a:p>
          <a:p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Nine Domains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Spiritual/Transpersonal Intelligence</a:t>
            </a:r>
          </a:p>
          <a:p>
            <a:pPr lvl="1"/>
            <a:r>
              <a:rPr lang="en-US" dirty="0" smtClean="0"/>
              <a:t>the ability to generate meaning and purpose for one’s life </a:t>
            </a:r>
          </a:p>
          <a:p>
            <a:pPr lvl="1"/>
            <a:r>
              <a:rPr lang="en-US" dirty="0" smtClean="0"/>
              <a:t>ability to create deep, personal relationships with one’s self, with others, with nature, and universal unknowns</a:t>
            </a:r>
          </a:p>
          <a:p>
            <a:pPr lvl="1"/>
            <a:r>
              <a:rPr lang="en-US" dirty="0" smtClean="0"/>
              <a:t>Kessler</a:t>
            </a:r>
          </a:p>
          <a:p>
            <a:pPr lvl="2"/>
            <a:r>
              <a:rPr lang="en-US" dirty="0" smtClean="0"/>
              <a:t>Yearning for Deep Connection</a:t>
            </a:r>
          </a:p>
          <a:p>
            <a:pPr lvl="2"/>
            <a:r>
              <a:rPr lang="en-US" dirty="0" smtClean="0"/>
              <a:t>Longing for Silence &amp; Solitude</a:t>
            </a:r>
          </a:p>
          <a:p>
            <a:pPr lvl="2"/>
            <a:r>
              <a:rPr lang="en-US" dirty="0" smtClean="0"/>
              <a:t>Search for Meaning &amp; Purpose</a:t>
            </a:r>
          </a:p>
          <a:p>
            <a:pPr lvl="2"/>
            <a:r>
              <a:rPr lang="en-US" dirty="0" smtClean="0"/>
              <a:t>Hunger for Joy &amp; Delight</a:t>
            </a:r>
          </a:p>
          <a:p>
            <a:pPr lvl="2"/>
            <a:r>
              <a:rPr lang="en-US" dirty="0" smtClean="0"/>
              <a:t>Creative Drive</a:t>
            </a:r>
          </a:p>
          <a:p>
            <a:pPr lvl="2"/>
            <a:r>
              <a:rPr lang="en-US" dirty="0" smtClean="0"/>
              <a:t>Urge of Transcendence</a:t>
            </a:r>
          </a:p>
          <a:p>
            <a:pPr lvl="2"/>
            <a:r>
              <a:rPr lang="en-US" dirty="0" smtClean="0"/>
              <a:t>Need for Initiation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Nine Domains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Moral/Character Intelligence</a:t>
            </a:r>
          </a:p>
          <a:p>
            <a:pPr lvl="1"/>
            <a:r>
              <a:rPr lang="en-US" sz="2600" dirty="0" smtClean="0"/>
              <a:t>Ability to develop habits and patterns of thought, emotions, intentions, and behavior associated with issues of right and wrong, especially in a social context </a:t>
            </a:r>
          </a:p>
          <a:p>
            <a:pPr lvl="1"/>
            <a:r>
              <a:rPr lang="en-US" sz="2600" dirty="0" smtClean="0"/>
              <a:t>Narvaez and associates</a:t>
            </a:r>
          </a:p>
          <a:p>
            <a:pPr lvl="2"/>
            <a:r>
              <a:rPr lang="en-US" sz="2200" dirty="0" smtClean="0"/>
              <a:t>Ethical sensitivity</a:t>
            </a:r>
          </a:p>
          <a:p>
            <a:pPr lvl="2"/>
            <a:r>
              <a:rPr lang="en-US" sz="2200" dirty="0" smtClean="0"/>
              <a:t>Ethical judgment</a:t>
            </a:r>
          </a:p>
          <a:p>
            <a:pPr lvl="2"/>
            <a:r>
              <a:rPr lang="en-US" sz="2200" dirty="0" smtClean="0"/>
              <a:t>Ethical motivation</a:t>
            </a:r>
          </a:p>
          <a:p>
            <a:pPr lvl="2"/>
            <a:r>
              <a:rPr lang="en-US" sz="2200" dirty="0" smtClean="0"/>
              <a:t>Ethical action</a:t>
            </a:r>
          </a:p>
          <a:p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838200"/>
            <a:ext cx="5332246" cy="525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896428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Nine Domains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362163"/>
          </a:xfrm>
        </p:spPr>
        <p:txBody>
          <a:bodyPr>
            <a:normAutofit fontScale="92500" lnSpcReduction="20000"/>
          </a:bodyPr>
          <a:lstStyle/>
          <a:p>
            <a:r>
              <a:rPr lang="en-US" sz="3500" dirty="0" smtClean="0"/>
              <a:t>Local-Global-Cosmic Citizenship</a:t>
            </a:r>
          </a:p>
          <a:p>
            <a:pPr lvl="1"/>
            <a:r>
              <a:rPr lang="en-US" sz="3000" dirty="0" smtClean="0"/>
              <a:t>Identity with and loyalty to a sociocultural organization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90600" y="4342150"/>
            <a:ext cx="670560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63550" lvl="3" indent="-457200">
              <a:buFont typeface="Calibri" pitchFamily="34" charset="0"/>
              <a:buChar char="–"/>
            </a:pPr>
            <a:r>
              <a:rPr lang="en-US" sz="2800" dirty="0" smtClean="0"/>
              <a:t>Capacities</a:t>
            </a:r>
            <a:endParaRPr lang="en-US" sz="2800" dirty="0"/>
          </a:p>
          <a:p>
            <a:pPr marL="579438" lvl="3" indent="-292100">
              <a:buFont typeface="Arial" pitchFamily="34" charset="0"/>
              <a:buChar char="•"/>
            </a:pPr>
            <a:r>
              <a:rPr lang="en-US" sz="2200" i="1" dirty="0" smtClean="0"/>
              <a:t>Sociocultural </a:t>
            </a:r>
            <a:r>
              <a:rPr lang="en-US" sz="2200" i="1" dirty="0"/>
              <a:t>Awareness</a:t>
            </a:r>
          </a:p>
          <a:p>
            <a:pPr marL="579438" lvl="3" indent="-292100">
              <a:buFont typeface="Arial" pitchFamily="34" charset="0"/>
              <a:buChar char="•"/>
            </a:pPr>
            <a:r>
              <a:rPr lang="en-US" sz="2200" i="1" dirty="0"/>
              <a:t>Value social structure</a:t>
            </a:r>
          </a:p>
          <a:p>
            <a:pPr marL="579438" lvl="3" indent="-292100">
              <a:buFont typeface="Arial" pitchFamily="34" charset="0"/>
              <a:buChar char="•"/>
            </a:pPr>
            <a:r>
              <a:rPr lang="en-US" sz="2200" i="1" dirty="0"/>
              <a:t>Adult roles</a:t>
            </a:r>
          </a:p>
          <a:p>
            <a:pPr marL="579438" lvl="3" indent="-292100">
              <a:buFont typeface="Arial" pitchFamily="34" charset="0"/>
              <a:buChar char="•"/>
            </a:pPr>
            <a:r>
              <a:rPr lang="en-US" sz="2200" i="1" dirty="0"/>
              <a:t>Active involvement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429000" y="2895600"/>
            <a:ext cx="28194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2" indent="-285750">
              <a:buFont typeface="Arial" pitchFamily="34" charset="0"/>
              <a:buChar char="•"/>
            </a:pPr>
            <a:r>
              <a:rPr lang="en-US" sz="2200" dirty="0" smtClean="0"/>
              <a:t>Nation</a:t>
            </a:r>
          </a:p>
          <a:p>
            <a:pPr marL="285750" lvl="2" indent="-285750">
              <a:buFont typeface="Arial" pitchFamily="34" charset="0"/>
              <a:buChar char="•"/>
            </a:pPr>
            <a:r>
              <a:rPr lang="en-US" sz="2200" dirty="0" smtClean="0"/>
              <a:t>Region</a:t>
            </a:r>
            <a:endParaRPr lang="en-US" sz="2200" dirty="0"/>
          </a:p>
          <a:p>
            <a:pPr marL="285750" lvl="2" indent="-285750">
              <a:buFont typeface="Arial" pitchFamily="34" charset="0"/>
              <a:buChar char="•"/>
            </a:pPr>
            <a:r>
              <a:rPr lang="en-US" sz="2200" dirty="0"/>
              <a:t>Planet</a:t>
            </a:r>
          </a:p>
          <a:p>
            <a:pPr marL="285750" lvl="2" indent="-285750">
              <a:buFont typeface="Arial" pitchFamily="34" charset="0"/>
              <a:buChar char="•"/>
            </a:pPr>
            <a:r>
              <a:rPr lang="en-US" sz="2200" dirty="0"/>
              <a:t>Cosmos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95400" y="2895600"/>
            <a:ext cx="19812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2" indent="-285750">
              <a:buFont typeface="Arial" pitchFamily="34" charset="0"/>
              <a:buChar char="•"/>
            </a:pPr>
            <a:r>
              <a:rPr lang="en-US" sz="2200" dirty="0"/>
              <a:t>Family</a:t>
            </a:r>
          </a:p>
          <a:p>
            <a:pPr marL="285750" lvl="2" indent="-285750">
              <a:buFont typeface="Arial" pitchFamily="34" charset="0"/>
              <a:buChar char="•"/>
            </a:pPr>
            <a:r>
              <a:rPr lang="en-US" sz="2200" dirty="0"/>
              <a:t>Tribe</a:t>
            </a:r>
          </a:p>
          <a:p>
            <a:pPr marL="285750" lvl="2" indent="-285750">
              <a:buFont typeface="Arial" pitchFamily="34" charset="0"/>
              <a:buChar char="•"/>
            </a:pPr>
            <a:r>
              <a:rPr lang="en-US" sz="2200" dirty="0"/>
              <a:t>City state</a:t>
            </a:r>
          </a:p>
          <a:p>
            <a:pPr marL="285750" lvl="2" indent="-285750">
              <a:buFont typeface="Arial" pitchFamily="34" charset="0"/>
              <a:buChar char="•"/>
            </a:pPr>
            <a:r>
              <a:rPr lang="en-US" sz="2200" dirty="0" smtClean="0"/>
              <a:t>Empire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02487385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Comparison of Framework Domains and Virtues, Strengths, &amp; Habits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Framework of capacities</a:t>
            </a:r>
          </a:p>
          <a:p>
            <a:r>
              <a:rPr lang="en-US" dirty="0" smtClean="0"/>
              <a:t>Examples of virtues</a:t>
            </a:r>
          </a:p>
          <a:p>
            <a:pPr lvl="1"/>
            <a:r>
              <a:rPr lang="en-US" dirty="0" smtClean="0"/>
              <a:t>IB</a:t>
            </a:r>
          </a:p>
          <a:p>
            <a:pPr lvl="1"/>
            <a:r>
              <a:rPr lang="en-US" dirty="0" smtClean="0"/>
              <a:t>IPC</a:t>
            </a:r>
          </a:p>
          <a:p>
            <a:r>
              <a:rPr lang="en-US" dirty="0" smtClean="0"/>
              <a:t>Examples of specific capacities</a:t>
            </a:r>
          </a:p>
          <a:p>
            <a:pPr lvl="1"/>
            <a:r>
              <a:rPr lang="en-US" dirty="0" smtClean="0"/>
              <a:t>Habits of Mind</a:t>
            </a:r>
          </a:p>
          <a:p>
            <a:pPr lvl="1"/>
            <a:r>
              <a:rPr lang="en-US" dirty="0" smtClean="0"/>
              <a:t>Integrated Ethics Education</a:t>
            </a:r>
          </a:p>
          <a:p>
            <a:pPr lvl="1"/>
            <a:r>
              <a:rPr lang="en-US" dirty="0" smtClean="0"/>
              <a:t>Search Institute’s Internal Assets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Partnership for 21</a:t>
            </a:r>
            <a:r>
              <a:rPr lang="en-US" baseline="30000" dirty="0" smtClean="0"/>
              <a:t>st</a:t>
            </a:r>
            <a:r>
              <a:rPr lang="en-US" dirty="0" smtClean="0"/>
              <a:t> Century Skills</a:t>
            </a:r>
          </a:p>
          <a:p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Curriculum Integration</a:t>
            </a:r>
            <a:endParaRPr lang="en-US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2362200"/>
            <a:ext cx="2590800" cy="2895600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8925" indent="-288925">
              <a:buFont typeface="+mj-lt"/>
              <a:buAutoNum type="romanUcPeriod"/>
            </a:pPr>
            <a:r>
              <a:rPr lang="en-US" sz="2300" b="1" dirty="0" smtClean="0"/>
              <a:t>Self/Self-views</a:t>
            </a:r>
          </a:p>
          <a:p>
            <a:pPr marL="579438" lvl="1" indent="-290513">
              <a:buFont typeface="+mj-lt"/>
              <a:buAutoNum type="arabicPeriod"/>
              <a:tabLst>
                <a:tab pos="579438" algn="l"/>
              </a:tabLst>
            </a:pPr>
            <a:r>
              <a:rPr lang="en-US" sz="2100" dirty="0" smtClean="0"/>
              <a:t>BALANCED</a:t>
            </a:r>
          </a:p>
          <a:p>
            <a:pPr marL="579438" lvl="1" indent="-290513">
              <a:buFont typeface="+mj-lt"/>
              <a:buAutoNum type="arabicPeriod"/>
              <a:tabLst>
                <a:tab pos="579438" algn="l"/>
              </a:tabLst>
            </a:pPr>
            <a:r>
              <a:rPr lang="en-US" sz="2100" dirty="0" smtClean="0"/>
              <a:t>REFLECTIVE</a:t>
            </a:r>
          </a:p>
          <a:p>
            <a:pPr marL="288925" indent="-288925">
              <a:buFont typeface="Arial" pitchFamily="34" charset="0"/>
              <a:buNone/>
            </a:pPr>
            <a:endParaRPr lang="en-US" sz="2300" dirty="0" smtClean="0"/>
          </a:p>
          <a:p>
            <a:pPr marL="288925" indent="-288925">
              <a:buFont typeface="+mj-lt"/>
              <a:buAutoNum type="romanUcPeriod" startAt="2"/>
            </a:pPr>
            <a:r>
              <a:rPr lang="en-US" sz="2300" b="1" dirty="0" smtClean="0"/>
              <a:t>Cognition/Thinking</a:t>
            </a:r>
          </a:p>
          <a:p>
            <a:pPr marL="579438" lvl="1" indent="-290513">
              <a:buFont typeface="+mj-lt"/>
              <a:buAutoNum type="arabicPeriod" startAt="3"/>
            </a:pPr>
            <a:r>
              <a:rPr lang="en-US" sz="2100" dirty="0" smtClean="0"/>
              <a:t>KNOWLEDGABLE</a:t>
            </a:r>
          </a:p>
          <a:p>
            <a:pPr marL="579438" lvl="1" indent="-290513">
              <a:buFont typeface="+mj-lt"/>
              <a:buAutoNum type="arabicPeriod" startAt="3"/>
            </a:pPr>
            <a:r>
              <a:rPr lang="en-US" sz="2100" dirty="0" smtClean="0"/>
              <a:t>THINKERS</a:t>
            </a:r>
          </a:p>
          <a:p>
            <a:pPr marL="625475" lvl="1" indent="-336550">
              <a:buFont typeface="Arial" pitchFamily="34" charset="0"/>
              <a:buNone/>
              <a:tabLst>
                <a:tab pos="579438" algn="l"/>
              </a:tabLst>
            </a:pPr>
            <a:endParaRPr lang="en-US" sz="2300" b="1" dirty="0" smtClean="0"/>
          </a:p>
          <a:p>
            <a:pPr marL="288925" lvl="1" indent="-288925">
              <a:buFont typeface="+mj-lt"/>
              <a:buAutoNum type="romanUcPeriod" startAt="3"/>
              <a:tabLst>
                <a:tab pos="288925" algn="l"/>
              </a:tabLst>
            </a:pPr>
            <a:r>
              <a:rPr lang="en-US" sz="2300" b="1" dirty="0" smtClean="0"/>
              <a:t>Emotion/Affect</a:t>
            </a:r>
          </a:p>
          <a:p>
            <a:pPr marL="579438" lvl="1" indent="-290513">
              <a:buFont typeface="+mj-lt"/>
              <a:buAutoNum type="arabicPeriod" startAt="5"/>
              <a:tabLst>
                <a:tab pos="579438" algn="l"/>
              </a:tabLst>
            </a:pPr>
            <a:r>
              <a:rPr lang="en-US" sz="2100" dirty="0" smtClean="0"/>
              <a:t>CARING</a:t>
            </a:r>
          </a:p>
          <a:p>
            <a:pPr marL="579438" lvl="1" indent="-290513">
              <a:buFont typeface="Arial" pitchFamily="34" charset="0"/>
              <a:buNone/>
              <a:tabLst>
                <a:tab pos="579438" algn="l"/>
              </a:tabLst>
            </a:pPr>
            <a:endParaRPr lang="en-US" sz="3800" dirty="0" smtClean="0"/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3352800" y="2362200"/>
            <a:ext cx="2590800" cy="3124200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8925" indent="-288925">
              <a:buFont typeface="+mj-lt"/>
              <a:buAutoNum type="romanUcPeriod" startAt="4"/>
            </a:pPr>
            <a:r>
              <a:rPr lang="en-US" sz="2300" b="1" dirty="0" smtClean="0"/>
              <a:t>Conation/Volition</a:t>
            </a:r>
          </a:p>
          <a:p>
            <a:pPr marL="576263" indent="-287338">
              <a:buFont typeface="+mj-lt"/>
              <a:buAutoNum type="arabicPeriod" startAt="6"/>
            </a:pPr>
            <a:r>
              <a:rPr lang="en-US" sz="2100" dirty="0" smtClean="0"/>
              <a:t>INQUIRERS</a:t>
            </a:r>
          </a:p>
          <a:p>
            <a:pPr marL="576263" indent="-287338">
              <a:buFont typeface="+mj-lt"/>
              <a:buAutoNum type="arabicPeriod" startAt="6"/>
            </a:pPr>
            <a:r>
              <a:rPr lang="en-US" sz="2100" dirty="0" smtClean="0"/>
              <a:t>RISK-TAKERS</a:t>
            </a:r>
          </a:p>
          <a:p>
            <a:pPr marL="350838" indent="-350838">
              <a:buFont typeface="+mj-lt"/>
              <a:buAutoNum type="romanUcPeriod" startAt="5"/>
            </a:pPr>
            <a:endParaRPr lang="en-US" sz="2300" b="1" dirty="0" smtClean="0"/>
          </a:p>
          <a:p>
            <a:pPr marL="350838" indent="-290513">
              <a:buFont typeface="+mj-lt"/>
              <a:buAutoNum type="romanUcPeriod" startAt="5"/>
            </a:pPr>
            <a:r>
              <a:rPr lang="en-US" sz="2300" b="1" dirty="0" smtClean="0">
                <a:solidFill>
                  <a:srgbClr val="FF0000"/>
                </a:solidFill>
              </a:rPr>
              <a:t>Physical/ Kinesthetic</a:t>
            </a:r>
          </a:p>
          <a:p>
            <a:pPr marL="228600" indent="-228600">
              <a:buFont typeface="Arial" pitchFamily="34" charset="0"/>
              <a:buNone/>
            </a:pPr>
            <a:endParaRPr lang="en-US" sz="2300" b="1" dirty="0" smtClean="0"/>
          </a:p>
          <a:p>
            <a:pPr marL="228600" indent="-228600">
              <a:buFont typeface="Arial" pitchFamily="34" charset="0"/>
              <a:buNone/>
            </a:pPr>
            <a:endParaRPr lang="en-US" sz="2300" b="1" dirty="0" smtClean="0"/>
          </a:p>
          <a:p>
            <a:pPr marL="228600" indent="-228600">
              <a:buFont typeface="Arial" pitchFamily="34" charset="0"/>
              <a:buNone/>
            </a:pPr>
            <a:endParaRPr lang="en-US" sz="2300" b="1" dirty="0" smtClean="0"/>
          </a:p>
          <a:p>
            <a:pPr marL="288925" indent="-288925">
              <a:buFont typeface="+mj-lt"/>
              <a:buAutoNum type="romanUcPeriod" startAt="6"/>
            </a:pPr>
            <a:r>
              <a:rPr lang="en-US" sz="2300" b="1" dirty="0" smtClean="0">
                <a:solidFill>
                  <a:srgbClr val="FF0000"/>
                </a:solidFill>
              </a:rPr>
              <a:t>Spirituality/Purpose</a:t>
            </a:r>
          </a:p>
          <a:p>
            <a:pPr marL="350838" indent="-350838">
              <a:buFont typeface="Arial" pitchFamily="34" charset="0"/>
              <a:buNone/>
            </a:pPr>
            <a:endParaRPr lang="en-US" sz="2300" b="1" dirty="0" smtClean="0"/>
          </a:p>
          <a:p>
            <a:pPr marL="350838" indent="-350838">
              <a:buFont typeface="Arial" pitchFamily="34" charset="0"/>
              <a:buNone/>
            </a:pPr>
            <a:endParaRPr lang="en-US" sz="2300" b="1" dirty="0" smtClean="0"/>
          </a:p>
          <a:p>
            <a:pPr>
              <a:buFont typeface="Arial" pitchFamily="34" charset="0"/>
              <a:buNone/>
            </a:pPr>
            <a:endParaRPr lang="en-US" sz="2300" dirty="0" smtClean="0"/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6019800" y="2362200"/>
            <a:ext cx="2743200" cy="2971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457200" indent="-396875">
              <a:buFont typeface="+mj-lt"/>
              <a:buAutoNum type="romanUcPeriod" startAt="7"/>
            </a:pPr>
            <a:r>
              <a:rPr lang="en-US" b="1" dirty="0" smtClean="0"/>
              <a:t>Social/Interpersonal</a:t>
            </a:r>
          </a:p>
          <a:p>
            <a:pPr marL="685800" indent="-228600">
              <a:buFont typeface="+mj-lt"/>
              <a:buAutoNum type="arabicPeriod" startAt="8"/>
            </a:pPr>
            <a:r>
              <a:rPr lang="en-US" sz="1600" dirty="0" smtClean="0"/>
              <a:t>COMMUNICATORS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dirty="0" smtClean="0"/>
          </a:p>
          <a:p>
            <a:pPr marL="457200" lvl="0" indent="-457200">
              <a:spcBef>
                <a:spcPct val="20000"/>
              </a:spcBef>
              <a:buFont typeface="+mj-lt"/>
              <a:buAutoNum type="romanUcPeriod" startAt="8"/>
              <a:tabLst>
                <a:tab pos="457200" algn="l"/>
              </a:tabLst>
              <a:defRPr/>
            </a:pPr>
            <a:r>
              <a:rPr lang="en-US" b="1" dirty="0" smtClean="0"/>
              <a:t>Moral Character</a:t>
            </a:r>
          </a:p>
          <a:p>
            <a:pPr marL="682625" lvl="0" indent="-223838">
              <a:spcBef>
                <a:spcPct val="20000"/>
              </a:spcBef>
              <a:buFont typeface="+mj-lt"/>
              <a:buAutoNum type="arabicPeriod" startAt="9"/>
              <a:defRPr/>
            </a:pPr>
            <a:r>
              <a:rPr lang="en-US" sz="1600" dirty="0" smtClean="0"/>
              <a:t>PRINCIPLED</a:t>
            </a:r>
          </a:p>
          <a:p>
            <a:pPr marL="801688" lvl="0" indent="-342900">
              <a:spcBef>
                <a:spcPct val="20000"/>
              </a:spcBef>
              <a:defRPr/>
            </a:pPr>
            <a:endParaRPr lang="en-US" sz="3500" dirty="0" smtClean="0"/>
          </a:p>
          <a:p>
            <a:pPr marL="457200" marR="0" lvl="0" indent="-334963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romanUcPeriod" startAt="9"/>
              <a:tabLst/>
              <a:defRPr/>
            </a:pPr>
            <a:r>
              <a:rPr kumimoji="0" lang="en-US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Citizenship</a:t>
            </a:r>
          </a:p>
          <a:p>
            <a:pPr marL="682625" indent="-287338">
              <a:spcBef>
                <a:spcPct val="20000"/>
              </a:spcBef>
              <a:buFont typeface="+mj-lt"/>
              <a:buAutoNum type="arabicPeriod" startAt="10"/>
              <a:defRPr/>
            </a:pPr>
            <a:r>
              <a:rPr lang="en-US" sz="1600" dirty="0" smtClean="0"/>
              <a:t>OPEN-MINDED</a:t>
            </a:r>
            <a:endParaRPr lang="en-US" sz="1600" dirty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124200" y="1156028"/>
            <a:ext cx="322248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IB LEARNER PROFILE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9506720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 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Necessity for framework for holistic development</a:t>
            </a:r>
          </a:p>
          <a:p>
            <a:r>
              <a:rPr lang="en-US" dirty="0" smtClean="0"/>
              <a:t>Overview of 9 domains included in Brilliant Star framework</a:t>
            </a:r>
          </a:p>
          <a:p>
            <a:r>
              <a:rPr lang="en-US" dirty="0" smtClean="0"/>
              <a:t>Applications in service learning and CAS projects</a:t>
            </a:r>
          </a:p>
          <a:p>
            <a:r>
              <a:rPr lang="en-US" dirty="0" smtClean="0"/>
              <a:t>Next steps</a:t>
            </a:r>
          </a:p>
          <a:p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Curriculum Integration</a:t>
            </a:r>
            <a:endParaRPr lang="en-US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2081856"/>
            <a:ext cx="2590800" cy="3962400"/>
          </a:xfrm>
          <a:prstGeom prst="rect">
            <a:avLst/>
          </a:prstGeom>
        </p:spPr>
        <p:txBody>
          <a:bodyPr>
            <a:normAutofit fontScale="6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8925" indent="-288925">
              <a:buFont typeface="+mj-lt"/>
              <a:buAutoNum type="romanUcPeriod"/>
            </a:pPr>
            <a:r>
              <a:rPr lang="en-US" sz="2900" b="1" dirty="0" smtClean="0"/>
              <a:t>Self/Self-views</a:t>
            </a:r>
          </a:p>
          <a:p>
            <a:pPr marL="457200" lvl="1" indent="-168275">
              <a:buFont typeface="Arial" pitchFamily="34" charset="0"/>
              <a:buChar char="•"/>
              <a:tabLst>
                <a:tab pos="457200" algn="l"/>
              </a:tabLst>
            </a:pPr>
            <a:r>
              <a:rPr lang="en-US" sz="2600" dirty="0" smtClean="0"/>
              <a:t>BALANCED</a:t>
            </a:r>
          </a:p>
          <a:p>
            <a:pPr marL="457200" lvl="1" indent="-168275">
              <a:buFont typeface="Arial" pitchFamily="34" charset="0"/>
              <a:buChar char="•"/>
              <a:tabLst>
                <a:tab pos="457200" algn="l"/>
              </a:tabLst>
            </a:pPr>
            <a:r>
              <a:rPr lang="en-US" sz="2600" dirty="0" smtClean="0"/>
              <a:t>REFLECTIVE</a:t>
            </a:r>
          </a:p>
          <a:p>
            <a:pPr marL="457200" lvl="1" indent="-168275">
              <a:buFont typeface="Arial" pitchFamily="34" charset="0"/>
              <a:buChar char="•"/>
              <a:tabLst>
                <a:tab pos="457200" algn="l"/>
              </a:tabLst>
            </a:pPr>
            <a:r>
              <a:rPr lang="en-US" sz="2600" dirty="0" smtClean="0">
                <a:solidFill>
                  <a:srgbClr val="FF0000"/>
                </a:solidFill>
              </a:rPr>
              <a:t>Engagement &amp; Flow</a:t>
            </a:r>
          </a:p>
          <a:p>
            <a:pPr marL="288925" indent="-288925">
              <a:buFont typeface="Arial" pitchFamily="34" charset="0"/>
              <a:buNone/>
            </a:pPr>
            <a:endParaRPr lang="en-US" sz="3400" dirty="0" smtClean="0"/>
          </a:p>
          <a:p>
            <a:pPr marL="288925" indent="-288925">
              <a:buFont typeface="+mj-lt"/>
              <a:buAutoNum type="romanUcPeriod" startAt="2"/>
            </a:pPr>
            <a:r>
              <a:rPr lang="en-US" sz="2900" b="1" dirty="0" smtClean="0"/>
              <a:t>Cognition/Thinking</a:t>
            </a:r>
          </a:p>
          <a:p>
            <a:pPr marL="457200" lvl="1" indent="-168275">
              <a:buFont typeface="Arial" pitchFamily="34" charset="0"/>
              <a:buChar char="•"/>
            </a:pPr>
            <a:r>
              <a:rPr lang="en-US" sz="2600" dirty="0" smtClean="0"/>
              <a:t>KNOWLEDGABLE</a:t>
            </a:r>
          </a:p>
          <a:p>
            <a:pPr marL="457200" lvl="1" indent="-168275">
              <a:buFont typeface="Arial" pitchFamily="34" charset="0"/>
              <a:buChar char="•"/>
            </a:pPr>
            <a:r>
              <a:rPr lang="en-US" sz="2600" dirty="0" smtClean="0"/>
              <a:t>THINKERS</a:t>
            </a:r>
          </a:p>
          <a:p>
            <a:pPr marL="625475" lvl="1" indent="-336550">
              <a:buFont typeface="Arial" pitchFamily="34" charset="0"/>
              <a:buNone/>
              <a:tabLst>
                <a:tab pos="579438" algn="l"/>
              </a:tabLst>
            </a:pPr>
            <a:endParaRPr lang="en-US" sz="5800" b="1" dirty="0" smtClean="0"/>
          </a:p>
          <a:p>
            <a:pPr marL="288925" lvl="1" indent="-288925">
              <a:buFont typeface="+mj-lt"/>
              <a:buAutoNum type="romanUcPeriod" startAt="3"/>
              <a:tabLst>
                <a:tab pos="288925" algn="l"/>
              </a:tabLst>
            </a:pPr>
            <a:r>
              <a:rPr lang="en-US" sz="2900" b="1" dirty="0" smtClean="0"/>
              <a:t>Emotion/Affect</a:t>
            </a:r>
          </a:p>
          <a:p>
            <a:pPr marL="457200" lvl="1" indent="-168275">
              <a:buFont typeface="Arial" pitchFamily="34" charset="0"/>
              <a:buChar char="•"/>
              <a:tabLst>
                <a:tab pos="457200" algn="l"/>
              </a:tabLst>
            </a:pPr>
            <a:r>
              <a:rPr lang="en-US" sz="2600" dirty="0" smtClean="0">
                <a:solidFill>
                  <a:srgbClr val="FF0000"/>
                </a:solidFill>
              </a:rPr>
              <a:t>Emotionally developed</a:t>
            </a:r>
          </a:p>
          <a:p>
            <a:pPr marL="457200" lvl="1" indent="-168275">
              <a:buFont typeface="Arial" pitchFamily="34" charset="0"/>
              <a:buChar char="•"/>
              <a:tabLst>
                <a:tab pos="457200" algn="l"/>
              </a:tabLst>
            </a:pPr>
            <a:r>
              <a:rPr lang="en-US" sz="2600" dirty="0" smtClean="0">
                <a:solidFill>
                  <a:srgbClr val="FF0000"/>
                </a:solidFill>
              </a:rPr>
              <a:t>Develops optimism</a:t>
            </a:r>
          </a:p>
          <a:p>
            <a:pPr marL="457200" lvl="1" indent="-168275">
              <a:buFont typeface="Arial" pitchFamily="34" charset="0"/>
              <a:buChar char="•"/>
              <a:tabLst>
                <a:tab pos="457200" algn="l"/>
              </a:tabLst>
            </a:pPr>
            <a:r>
              <a:rPr lang="en-US" sz="2600" dirty="0" smtClean="0">
                <a:solidFill>
                  <a:srgbClr val="FF0000"/>
                </a:solidFill>
              </a:rPr>
              <a:t>Develops gratitude</a:t>
            </a:r>
          </a:p>
          <a:p>
            <a:pPr marL="457200" lvl="1" indent="-168275">
              <a:buFont typeface="Arial" pitchFamily="34" charset="0"/>
              <a:buChar char="•"/>
              <a:tabLst>
                <a:tab pos="457200" algn="l"/>
              </a:tabLst>
            </a:pPr>
            <a:r>
              <a:rPr lang="en-US" sz="2600" dirty="0"/>
              <a:t>CARING</a:t>
            </a:r>
          </a:p>
          <a:p>
            <a:pPr marL="457200" lvl="1" indent="-168275">
              <a:buFont typeface="Arial" pitchFamily="34" charset="0"/>
              <a:buChar char="•"/>
              <a:tabLst>
                <a:tab pos="457200" algn="l"/>
              </a:tabLst>
            </a:pPr>
            <a:endParaRPr lang="en-US" sz="2600" dirty="0" smtClean="0">
              <a:solidFill>
                <a:srgbClr val="FF0000"/>
              </a:solidFill>
            </a:endParaRPr>
          </a:p>
          <a:p>
            <a:pPr marL="457200" lvl="1" indent="-168275">
              <a:buFont typeface="Arial" pitchFamily="34" charset="0"/>
              <a:buChar char="•"/>
              <a:tabLst>
                <a:tab pos="457200" algn="l"/>
              </a:tabLst>
            </a:pPr>
            <a:endParaRPr lang="en-US" sz="2300" dirty="0" smtClean="0">
              <a:solidFill>
                <a:srgbClr val="FF0000"/>
              </a:solidFill>
            </a:endParaRPr>
          </a:p>
          <a:p>
            <a:pPr marL="579438" lvl="1" indent="-290513">
              <a:buFont typeface="Arial" pitchFamily="34" charset="0"/>
              <a:buNone/>
              <a:tabLst>
                <a:tab pos="579438" algn="l"/>
              </a:tabLst>
            </a:pPr>
            <a:endParaRPr lang="en-US" sz="3800" dirty="0" smtClean="0"/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3276600" y="2081856"/>
            <a:ext cx="2667000" cy="3962400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8925" indent="-288925">
              <a:buFont typeface="+mj-lt"/>
              <a:buAutoNum type="romanUcPeriod" startAt="4"/>
            </a:pPr>
            <a:r>
              <a:rPr lang="en-US" sz="2600" b="1" dirty="0" smtClean="0"/>
              <a:t>Conation/Volition</a:t>
            </a:r>
          </a:p>
          <a:p>
            <a:pPr marL="457200" indent="-168275"/>
            <a:r>
              <a:rPr lang="en-US" sz="2300" dirty="0" smtClean="0"/>
              <a:t>INQUIRERS</a:t>
            </a:r>
          </a:p>
          <a:p>
            <a:pPr marL="457200" indent="-168275"/>
            <a:r>
              <a:rPr lang="en-US" sz="2300" dirty="0" smtClean="0"/>
              <a:t>RISK-TAKERS</a:t>
            </a:r>
          </a:p>
          <a:p>
            <a:pPr marL="457200" indent="-168275"/>
            <a:r>
              <a:rPr lang="en-US" sz="2300" dirty="0" smtClean="0">
                <a:solidFill>
                  <a:srgbClr val="FF0000"/>
                </a:solidFill>
              </a:rPr>
              <a:t>Resilient</a:t>
            </a:r>
          </a:p>
          <a:p>
            <a:pPr marL="0" indent="0">
              <a:buNone/>
            </a:pPr>
            <a:endParaRPr lang="en-US" sz="2900" b="1" dirty="0" smtClean="0"/>
          </a:p>
          <a:p>
            <a:pPr marL="350838" indent="-290513">
              <a:buFont typeface="+mj-lt"/>
              <a:buAutoNum type="romanUcPeriod" startAt="5"/>
            </a:pPr>
            <a:r>
              <a:rPr lang="en-US" sz="2600" b="1" dirty="0" smtClean="0">
                <a:solidFill>
                  <a:srgbClr val="FF0000"/>
                </a:solidFill>
              </a:rPr>
              <a:t>Physical/ Kinesthetic</a:t>
            </a:r>
          </a:p>
          <a:p>
            <a:pPr marL="457200" lvl="1" indent="-174625">
              <a:buFont typeface="Arial" pitchFamily="34" charset="0"/>
              <a:buChar char="•"/>
            </a:pPr>
            <a:r>
              <a:rPr lang="en-US" sz="2300" dirty="0" smtClean="0">
                <a:solidFill>
                  <a:srgbClr val="FF0000"/>
                </a:solidFill>
              </a:rPr>
              <a:t>Healthy lifestyle</a:t>
            </a:r>
          </a:p>
          <a:p>
            <a:pPr marL="457200" lvl="1" indent="-174625">
              <a:buFont typeface="Arial" pitchFamily="34" charset="0"/>
              <a:buChar char="•"/>
            </a:pPr>
            <a:r>
              <a:rPr lang="en-US" sz="2300" dirty="0" smtClean="0">
                <a:solidFill>
                  <a:srgbClr val="FF0000"/>
                </a:solidFill>
              </a:rPr>
              <a:t>Kinesthetic competence</a:t>
            </a:r>
          </a:p>
          <a:p>
            <a:pPr marL="579438" lvl="1" indent="-290513">
              <a:buFont typeface="Arial" pitchFamily="34" charset="0"/>
              <a:buNone/>
            </a:pPr>
            <a:endParaRPr lang="en-US" sz="5700" b="1" dirty="0" smtClean="0">
              <a:solidFill>
                <a:srgbClr val="FF0000"/>
              </a:solidFill>
            </a:endParaRPr>
          </a:p>
          <a:p>
            <a:pPr marL="288925" indent="-288925">
              <a:buFont typeface="+mj-lt"/>
              <a:buAutoNum type="romanUcPeriod" startAt="6"/>
            </a:pPr>
            <a:r>
              <a:rPr lang="en-US" sz="2600" b="1" dirty="0" smtClean="0">
                <a:solidFill>
                  <a:srgbClr val="FF0000"/>
                </a:solidFill>
              </a:rPr>
              <a:t>Spirituality/Purpose</a:t>
            </a:r>
          </a:p>
          <a:p>
            <a:pPr marL="457200" lvl="1" indent="-168275">
              <a:buFont typeface="Arial" pitchFamily="34" charset="0"/>
              <a:buChar char="•"/>
            </a:pPr>
            <a:r>
              <a:rPr lang="en-US" sz="2300" dirty="0" smtClean="0">
                <a:solidFill>
                  <a:srgbClr val="FF0000"/>
                </a:solidFill>
              </a:rPr>
              <a:t>Meaning &amp; Purpose</a:t>
            </a:r>
          </a:p>
          <a:p>
            <a:pPr marL="457200" lvl="1" indent="-168275">
              <a:buFont typeface="Arial" pitchFamily="34" charset="0"/>
              <a:buChar char="•"/>
            </a:pPr>
            <a:r>
              <a:rPr lang="en-US" sz="2300" dirty="0" smtClean="0">
                <a:solidFill>
                  <a:srgbClr val="FF0000"/>
                </a:solidFill>
              </a:rPr>
              <a:t>Deep, personal relationships</a:t>
            </a:r>
          </a:p>
          <a:p>
            <a:pPr marL="288925" indent="-288925">
              <a:buFont typeface="+mj-lt"/>
              <a:buAutoNum type="romanUcPeriod" startAt="6"/>
            </a:pPr>
            <a:endParaRPr lang="en-US" sz="2300" b="1" dirty="0" smtClean="0"/>
          </a:p>
          <a:p>
            <a:pPr marL="350838" indent="-350838">
              <a:buFont typeface="Arial" pitchFamily="34" charset="0"/>
              <a:buNone/>
            </a:pPr>
            <a:endParaRPr lang="en-US" sz="2300" b="1" dirty="0" smtClean="0"/>
          </a:p>
          <a:p>
            <a:pPr marL="350838" indent="-350838">
              <a:buFont typeface="Arial" pitchFamily="34" charset="0"/>
              <a:buNone/>
            </a:pPr>
            <a:endParaRPr lang="en-US" sz="2300" b="1" dirty="0" smtClean="0"/>
          </a:p>
          <a:p>
            <a:pPr>
              <a:buFont typeface="Arial" pitchFamily="34" charset="0"/>
              <a:buNone/>
            </a:pPr>
            <a:endParaRPr lang="en-US" sz="2300" dirty="0" smtClean="0"/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6019800" y="2005656"/>
            <a:ext cx="2971800" cy="431894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457200" indent="-396875">
              <a:buFont typeface="+mj-lt"/>
              <a:buAutoNum type="romanUcPeriod" startAt="7"/>
            </a:pPr>
            <a:r>
              <a:rPr lang="en-US" sz="1900" b="1" dirty="0" smtClean="0"/>
              <a:t>Social/Interpersonal</a:t>
            </a:r>
          </a:p>
          <a:p>
            <a:pPr marL="679450" indent="-222250">
              <a:buFont typeface="Arial" pitchFamily="34" charset="0"/>
              <a:buChar char="•"/>
              <a:tabLst>
                <a:tab pos="685800" algn="l"/>
              </a:tabLst>
            </a:pPr>
            <a:r>
              <a:rPr lang="en-US" sz="1700" dirty="0" smtClean="0"/>
              <a:t>COMMUNICATORS</a:t>
            </a:r>
          </a:p>
          <a:p>
            <a:pPr marL="679450" marR="0" lvl="0" indent="-2222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>
                <a:tab pos="685800" algn="l"/>
              </a:tabLst>
              <a:defRPr/>
            </a:pPr>
            <a:r>
              <a:rPr kumimoji="0" lang="en-US" sz="170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Interpersonally skilled</a:t>
            </a:r>
          </a:p>
          <a:p>
            <a:pPr marL="457200"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>
                <a:tab pos="685800" algn="l"/>
              </a:tabLst>
              <a:defRPr/>
            </a:pPr>
            <a:endParaRPr kumimoji="0" lang="en-US" sz="4800" i="1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romanUcPeriod" startAt="8"/>
              <a:tabLst>
                <a:tab pos="457200" algn="l"/>
              </a:tabLst>
              <a:defRPr/>
            </a:pPr>
            <a:r>
              <a:rPr kumimoji="0" lang="en-US" sz="1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Moral Character</a:t>
            </a:r>
          </a:p>
          <a:p>
            <a:pPr marL="6858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70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Ethical</a:t>
            </a:r>
            <a:r>
              <a:rPr kumimoji="0" lang="en-US" sz="170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 sensitivity</a:t>
            </a:r>
          </a:p>
          <a:p>
            <a:pPr marL="6858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700" baseline="0" dirty="0" smtClean="0">
                <a:solidFill>
                  <a:srgbClr val="FF0000"/>
                </a:solidFill>
              </a:rPr>
              <a:t>Ethical</a:t>
            </a:r>
            <a:r>
              <a:rPr lang="en-US" sz="1700" dirty="0" smtClean="0">
                <a:solidFill>
                  <a:srgbClr val="FF0000"/>
                </a:solidFill>
              </a:rPr>
              <a:t> judgment</a:t>
            </a:r>
          </a:p>
          <a:p>
            <a:pPr marL="6858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170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Ethical</a:t>
            </a:r>
            <a:r>
              <a:rPr kumimoji="0" lang="en-US" sz="170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 motivation</a:t>
            </a:r>
          </a:p>
          <a:p>
            <a:pPr marL="6858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700" baseline="0" dirty="0" smtClean="0">
                <a:solidFill>
                  <a:srgbClr val="FF0000"/>
                </a:solidFill>
              </a:rPr>
              <a:t>Ethical</a:t>
            </a:r>
            <a:r>
              <a:rPr lang="en-US" sz="1700" dirty="0" smtClean="0">
                <a:solidFill>
                  <a:srgbClr val="FF0000"/>
                </a:solidFill>
              </a:rPr>
              <a:t> action</a:t>
            </a:r>
            <a:endParaRPr kumimoji="0" lang="en-US" sz="170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  <a:p>
            <a:pPr marL="801688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900" dirty="0" smtClean="0"/>
          </a:p>
          <a:p>
            <a:pPr marL="457200" marR="0" lvl="0" indent="-334963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romanUcPeriod" startAt="9"/>
              <a:tabLst/>
              <a:defRPr/>
            </a:pPr>
            <a:r>
              <a:rPr kumimoji="0" lang="en-US" sz="19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Citizenship</a:t>
            </a:r>
          </a:p>
          <a:p>
            <a:pPr marL="685800" lvl="1" indent="-2286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1700" dirty="0" smtClean="0">
                <a:solidFill>
                  <a:srgbClr val="FF0000"/>
                </a:solidFill>
              </a:rPr>
              <a:t>Sociocultural awareness </a:t>
            </a:r>
            <a:r>
              <a:rPr lang="en-US" sz="1700" dirty="0" smtClean="0"/>
              <a:t>(OPEN-MINDED)</a:t>
            </a:r>
          </a:p>
          <a:p>
            <a:pPr marL="685800" lvl="1" indent="-2286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1700" dirty="0" smtClean="0">
                <a:solidFill>
                  <a:srgbClr val="FF0000"/>
                </a:solidFill>
              </a:rPr>
              <a:t>Value social structures</a:t>
            </a:r>
          </a:p>
          <a:p>
            <a:pPr marL="685800" lvl="1" indent="-2286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1700" dirty="0" smtClean="0">
                <a:solidFill>
                  <a:srgbClr val="FF0000"/>
                </a:solidFill>
              </a:rPr>
              <a:t>Adult roles</a:t>
            </a:r>
          </a:p>
          <a:p>
            <a:pPr marL="685800" lvl="1" indent="-2286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1700" dirty="0" smtClean="0">
                <a:solidFill>
                  <a:srgbClr val="FF0000"/>
                </a:solidFill>
              </a:rPr>
              <a:t>Actively involved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124200" y="1156028"/>
            <a:ext cx="322248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IB LEARNER PROFILE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3668642" y="1448317"/>
            <a:ext cx="213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FF0000"/>
                </a:solidFill>
              </a:rPr>
              <a:t>Adjusted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6615215"/>
      </p:ext>
    </p:extLst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Virtues, Strengths, Habits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Patterns of actualized capacities</a:t>
            </a:r>
          </a:p>
          <a:p>
            <a:pPr lvl="1"/>
            <a:r>
              <a:rPr lang="en-US" dirty="0" smtClean="0"/>
              <a:t>Thinkers and/or Thoughtfulness</a:t>
            </a:r>
          </a:p>
          <a:p>
            <a:pPr lvl="2"/>
            <a:r>
              <a:rPr lang="en-US" dirty="0" smtClean="0"/>
              <a:t>Habits of Mind</a:t>
            </a:r>
          </a:p>
          <a:p>
            <a:pPr lvl="3"/>
            <a:r>
              <a:rPr lang="en-US" dirty="0"/>
              <a:t>Gather data through the senses</a:t>
            </a:r>
          </a:p>
          <a:p>
            <a:pPr lvl="3"/>
            <a:r>
              <a:rPr lang="en-US" dirty="0"/>
              <a:t>Think and communicate with clarity and precision</a:t>
            </a:r>
          </a:p>
          <a:p>
            <a:pPr lvl="3"/>
            <a:r>
              <a:rPr lang="en-US" dirty="0"/>
              <a:t>Strive for accuracy</a:t>
            </a:r>
          </a:p>
          <a:p>
            <a:pPr lvl="3"/>
            <a:r>
              <a:rPr lang="en-US" dirty="0"/>
              <a:t>Thinking flexibly</a:t>
            </a:r>
          </a:p>
          <a:p>
            <a:pPr lvl="3"/>
            <a:r>
              <a:rPr lang="en-US" dirty="0"/>
              <a:t>Create, imagine, innovate</a:t>
            </a:r>
          </a:p>
          <a:p>
            <a:pPr lvl="3"/>
            <a:r>
              <a:rPr lang="en-US" dirty="0"/>
              <a:t>Question and pose problems</a:t>
            </a:r>
            <a:endParaRPr lang="en-US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Service Learning &amp; CAS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Elementary</a:t>
            </a:r>
          </a:p>
          <a:p>
            <a:r>
              <a:rPr lang="en-US" dirty="0" smtClean="0"/>
              <a:t>Middle School</a:t>
            </a:r>
          </a:p>
          <a:p>
            <a:r>
              <a:rPr lang="en-US" dirty="0" smtClean="0"/>
              <a:t>Upper School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Curriculum Mapping and Assessment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Need to </a:t>
            </a:r>
          </a:p>
          <a:p>
            <a:pPr lvl="1"/>
            <a:r>
              <a:rPr lang="en-US" dirty="0" smtClean="0"/>
              <a:t>Specifically place holistic objectives in curriculum mapping and assessment activities</a:t>
            </a:r>
          </a:p>
          <a:p>
            <a:pPr lvl="1"/>
            <a:r>
              <a:rPr lang="en-US" dirty="0" smtClean="0"/>
              <a:t>Code service learning and CAS projects</a:t>
            </a:r>
          </a:p>
          <a:p>
            <a:pPr lvl="1"/>
            <a:r>
              <a:rPr lang="en-US" dirty="0" smtClean="0"/>
              <a:t>Analyze projects</a:t>
            </a:r>
          </a:p>
          <a:p>
            <a:pPr lvl="1"/>
            <a:r>
              <a:rPr lang="en-US" dirty="0" smtClean="0"/>
              <a:t>Make adjustments</a:t>
            </a:r>
          </a:p>
          <a:p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References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>
            <a:normAutofit fontScale="92500" lnSpcReduction="20000"/>
          </a:bodyPr>
          <a:lstStyle/>
          <a:p>
            <a:r>
              <a:rPr lang="en-US" sz="1800" dirty="0"/>
              <a:t>Costa, A. L., &amp; </a:t>
            </a:r>
            <a:r>
              <a:rPr lang="en-US" sz="1800" dirty="0" err="1"/>
              <a:t>Kallick</a:t>
            </a:r>
            <a:r>
              <a:rPr lang="en-US" sz="1800" dirty="0"/>
              <a:t>, B. (2000). </a:t>
            </a:r>
            <a:r>
              <a:rPr lang="en-US" sz="1800" i="1" dirty="0"/>
              <a:t>Habits of mind: A developmental series. </a:t>
            </a:r>
            <a:r>
              <a:rPr lang="en-US" sz="1800" dirty="0"/>
              <a:t>Alexandria, VA: Association for Supervision and Curriculum Development. </a:t>
            </a:r>
            <a:endParaRPr lang="en-US" sz="1800" dirty="0" smtClean="0"/>
          </a:p>
          <a:p>
            <a:r>
              <a:rPr lang="en-US" sz="1800" dirty="0" smtClean="0"/>
              <a:t>Gardner</a:t>
            </a:r>
            <a:r>
              <a:rPr lang="en-US" sz="1800" dirty="0"/>
              <a:t>, H. (1999). </a:t>
            </a:r>
            <a:r>
              <a:rPr lang="en-US" sz="1800" i="1" dirty="0"/>
              <a:t>Intelligence reframed: Multiple intelligences for the 21st century</a:t>
            </a:r>
            <a:r>
              <a:rPr lang="en-US" sz="1800" dirty="0"/>
              <a:t>. New York: Basic Books. </a:t>
            </a:r>
            <a:endParaRPr lang="en-US" sz="1800" dirty="0" smtClean="0"/>
          </a:p>
          <a:p>
            <a:r>
              <a:rPr lang="en-US" sz="1800" dirty="0" smtClean="0"/>
              <a:t>Huitt</a:t>
            </a:r>
            <a:r>
              <a:rPr lang="en-US" sz="1800" dirty="0"/>
              <a:t>, W. (2011, July). </a:t>
            </a:r>
            <a:r>
              <a:rPr lang="en-US" sz="1800" i="1" dirty="0"/>
              <a:t>A holistic view of education and schooling: Guiding students to develop capacities, acquire virtues, and provide service</a:t>
            </a:r>
            <a:r>
              <a:rPr lang="en-US" sz="1800" dirty="0"/>
              <a:t>. Revision of paper presented at the 12th Annual International Conference sponsored by the Athens Institute for Education and Research (ATINER), May 24-27, Athens, Greece. Retrieved from </a:t>
            </a:r>
            <a:r>
              <a:rPr lang="en-US" sz="1800" dirty="0" smtClean="0">
                <a:hlinkClick r:id="rId2"/>
              </a:rPr>
              <a:t>http</a:t>
            </a:r>
            <a:r>
              <a:rPr lang="en-US" sz="1800" dirty="0">
                <a:hlinkClick r:id="rId2"/>
              </a:rPr>
              <a:t>://</a:t>
            </a:r>
            <a:r>
              <a:rPr lang="en-US" sz="1800" dirty="0" smtClean="0">
                <a:hlinkClick r:id="rId2"/>
              </a:rPr>
              <a:t>www.edpsycinteractive.org/papers/holistic-view-of-schooling-rev.pdf</a:t>
            </a:r>
            <a:endParaRPr lang="en-US" sz="1800" dirty="0" smtClean="0"/>
          </a:p>
          <a:p>
            <a:r>
              <a:rPr lang="en-US" sz="1800" dirty="0" smtClean="0"/>
              <a:t>International </a:t>
            </a:r>
            <a:r>
              <a:rPr lang="en-US" sz="1800" dirty="0" err="1" smtClean="0"/>
              <a:t>Baccalaruate</a:t>
            </a:r>
            <a:r>
              <a:rPr lang="en-US" sz="1800" dirty="0" smtClean="0"/>
              <a:t> Organization. (2006). IB learner profile booklet. Cardiff, Wales, UK: Author. </a:t>
            </a:r>
            <a:r>
              <a:rPr lang="en-US" sz="1800" dirty="0"/>
              <a:t>Retrieved from http://www.ibo.org/programmes/documents/learner_profile_en.pdf</a:t>
            </a:r>
            <a:endParaRPr lang="en-US" sz="1800" dirty="0" smtClean="0"/>
          </a:p>
          <a:p>
            <a:r>
              <a:rPr lang="en-US" sz="1800" dirty="0"/>
              <a:t>Narvaez, D. (2006). Integrative ethical education. In M. Killen &amp; J. Smetana (Eds.), </a:t>
            </a:r>
            <a:r>
              <a:rPr lang="en-US" sz="1800" i="1" dirty="0"/>
              <a:t>Handbook of moral development </a:t>
            </a:r>
            <a:r>
              <a:rPr lang="en-US" sz="1800" dirty="0"/>
              <a:t>(pp. 703-733). Mahwah, NJ: Erlbaum. Retrieved </a:t>
            </a:r>
            <a:r>
              <a:rPr lang="en-US" sz="1800" dirty="0" smtClean="0"/>
              <a:t>from </a:t>
            </a:r>
            <a:r>
              <a:rPr lang="en-US" sz="1800" dirty="0">
                <a:hlinkClick r:id="rId3"/>
              </a:rPr>
              <a:t>http://www.nd.edu/~</a:t>
            </a:r>
            <a:r>
              <a:rPr lang="en-US" sz="1800" dirty="0" smtClean="0">
                <a:hlinkClick r:id="rId3"/>
              </a:rPr>
              <a:t>dnarvaez/Narvaez%20HMD%2009.14.pdf</a:t>
            </a:r>
            <a:endParaRPr lang="en-US" sz="1800" dirty="0" smtClean="0"/>
          </a:p>
          <a:p>
            <a:r>
              <a:rPr lang="en-US" sz="1800" dirty="0"/>
              <a:t>Partnership for 21</a:t>
            </a:r>
            <a:r>
              <a:rPr lang="en-US" sz="1800" baseline="30000" dirty="0"/>
              <a:t>st</a:t>
            </a:r>
            <a:r>
              <a:rPr lang="en-US" sz="1800" dirty="0"/>
              <a:t> Century Skills. (2009). </a:t>
            </a:r>
            <a:r>
              <a:rPr lang="en-US" sz="1800" i="1" dirty="0"/>
              <a:t>P21 framework definitions</a:t>
            </a:r>
            <a:r>
              <a:rPr lang="en-US" sz="1800" dirty="0"/>
              <a:t>. Washington, DC: Author. Retrieved from </a:t>
            </a:r>
            <a:r>
              <a:rPr lang="en-US" sz="1800" dirty="0">
                <a:hlinkClick r:id="rId4"/>
              </a:rPr>
              <a:t>http://www.p21.org/documents/P21_Framework_Definitions.pdf</a:t>
            </a:r>
            <a:endParaRPr lang="en-US" sz="1800" dirty="0" smtClean="0"/>
          </a:p>
          <a:p>
            <a:r>
              <a:rPr lang="en-US" sz="1800" dirty="0" smtClean="0"/>
              <a:t>Search Institute.  (2011). Developmental assets lists. Minneapolis, MN: Author. </a:t>
            </a:r>
            <a:r>
              <a:rPr lang="en-US" sz="1800" dirty="0"/>
              <a:t>Retrieved from </a:t>
            </a:r>
            <a:r>
              <a:rPr lang="en-US" sz="1800" dirty="0">
                <a:hlinkClick r:id="rId5"/>
              </a:rPr>
              <a:t>http://</a:t>
            </a:r>
            <a:r>
              <a:rPr lang="en-US" sz="1800" dirty="0" smtClean="0">
                <a:hlinkClick r:id="rId5"/>
              </a:rPr>
              <a:t>www.search-institute.org/developmental-assets/lists</a:t>
            </a:r>
            <a:r>
              <a:rPr lang="en-US" sz="1800" dirty="0" smtClean="0"/>
              <a:t> 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40731566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2514600"/>
            <a:ext cx="73152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479800" algn="l"/>
              </a:tabLst>
            </a:pPr>
            <a:r>
              <a:rPr lang="en-US" sz="2400" dirty="0" smtClean="0">
                <a:hlinkClick r:id="rId2"/>
              </a:rPr>
              <a:t>http://www.edpsycinteractive.org/brilstar/ecis-2011.html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912125" y="3318300"/>
            <a:ext cx="6781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425825" algn="l"/>
              </a:tabLst>
            </a:pPr>
            <a:r>
              <a:rPr lang="en-US" sz="2400" dirty="0">
                <a:hlinkClick r:id="rId3"/>
              </a:rPr>
              <a:t>http://brilliantstar.rubiconatlas.org/c/pi/v.php/Atlas/Authentication/View/Login?lrr=2</a:t>
            </a:r>
            <a:r>
              <a:rPr lang="en-US" sz="2400" dirty="0" smtClean="0">
                <a:hlinkClick r:id="rId3"/>
              </a:rPr>
              <a:t>&amp;</a:t>
            </a:r>
            <a:r>
              <a:rPr lang="en-US" sz="2400" dirty="0" smtClean="0"/>
              <a:t> </a:t>
            </a:r>
            <a:endParaRPr lang="en-US" sz="24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Framework Needed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To assist in curriculum articulation and analysis</a:t>
            </a:r>
          </a:p>
          <a:p>
            <a:r>
              <a:rPr lang="en-US" dirty="0" smtClean="0"/>
              <a:t>Two primary alternatives</a:t>
            </a:r>
          </a:p>
          <a:p>
            <a:pPr lvl="1"/>
            <a:r>
              <a:rPr lang="en-US" dirty="0" smtClean="0"/>
              <a:t>Traditional</a:t>
            </a:r>
          </a:p>
          <a:p>
            <a:pPr lvl="2"/>
            <a:r>
              <a:rPr lang="en-US" dirty="0" smtClean="0"/>
              <a:t>Specific academic knowledge</a:t>
            </a:r>
          </a:p>
          <a:p>
            <a:pPr lvl="2"/>
            <a:r>
              <a:rPr lang="en-US" dirty="0" smtClean="0"/>
              <a:t>Critical thinking</a:t>
            </a:r>
          </a:p>
          <a:p>
            <a:pPr lvl="1"/>
            <a:r>
              <a:rPr lang="en-US" dirty="0" smtClean="0"/>
              <a:t>Holistic</a:t>
            </a:r>
          </a:p>
          <a:p>
            <a:pPr lvl="2"/>
            <a:r>
              <a:rPr lang="en-US" dirty="0" smtClean="0"/>
              <a:t>Conceptual, integrated academic knowledge</a:t>
            </a:r>
          </a:p>
          <a:p>
            <a:pPr lvl="2"/>
            <a:r>
              <a:rPr lang="en-US" dirty="0" smtClean="0"/>
              <a:t>Processes of thinking</a:t>
            </a:r>
          </a:p>
          <a:p>
            <a:pPr lvl="2"/>
            <a:r>
              <a:rPr lang="en-US" dirty="0" smtClean="0"/>
              <a:t>Emotional and Social Development</a:t>
            </a:r>
          </a:p>
          <a:p>
            <a:pPr lvl="2"/>
            <a:r>
              <a:rPr lang="en-US" dirty="0" smtClean="0"/>
              <a:t>Moral Character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381000"/>
            <a:ext cx="6172200" cy="6172200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Becoming a Brilliant Star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Defined domains of capacities and virtues/strengths</a:t>
            </a:r>
          </a:p>
          <a:p>
            <a:r>
              <a:rPr lang="en-US" dirty="0" smtClean="0"/>
              <a:t>Started with Gardner’s work on Multiple Intelligences</a:t>
            </a:r>
          </a:p>
          <a:p>
            <a:r>
              <a:rPr lang="en-US" dirty="0" smtClean="0"/>
              <a:t>Investigated what others had labeled as intelligences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2159" y="838200"/>
            <a:ext cx="5257800" cy="5184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6827016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Nine Domains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Self and Conscious Construction of Self-Views</a:t>
            </a:r>
          </a:p>
          <a:p>
            <a:pPr lvl="1"/>
            <a:r>
              <a:rPr lang="en-US" dirty="0" smtClean="0"/>
              <a:t>Self</a:t>
            </a:r>
          </a:p>
          <a:p>
            <a:pPr lvl="2"/>
            <a:r>
              <a:rPr lang="en-US" sz="2200" dirty="0" smtClean="0"/>
              <a:t>Temperament/Personality </a:t>
            </a:r>
          </a:p>
          <a:p>
            <a:pPr lvl="2"/>
            <a:r>
              <a:rPr lang="en-US" sz="2200" dirty="0" smtClean="0"/>
              <a:t>Personal interests</a:t>
            </a:r>
          </a:p>
          <a:p>
            <a:pPr lvl="2"/>
            <a:r>
              <a:rPr lang="en-US" sz="2200" dirty="0" smtClean="0"/>
              <a:t>Self-views</a:t>
            </a:r>
          </a:p>
          <a:p>
            <a:pPr lvl="3"/>
            <a:r>
              <a:rPr lang="en-US" i="1" dirty="0" smtClean="0"/>
              <a:t>Self-concept</a:t>
            </a:r>
          </a:p>
          <a:p>
            <a:pPr lvl="3"/>
            <a:r>
              <a:rPr lang="en-US" i="1" dirty="0" smtClean="0"/>
              <a:t>Self-esteem</a:t>
            </a:r>
          </a:p>
          <a:p>
            <a:pPr lvl="3"/>
            <a:r>
              <a:rPr lang="en-US" i="1" dirty="0" smtClean="0"/>
              <a:t>Self-efficacy</a:t>
            </a:r>
          </a:p>
          <a:p>
            <a:pPr lvl="2"/>
            <a:r>
              <a:rPr lang="en-US" sz="2200" dirty="0" smtClean="0"/>
              <a:t>Well-being</a:t>
            </a:r>
          </a:p>
          <a:p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Nine Domains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600311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Cognitive/Thinking Intelligence</a:t>
            </a:r>
          </a:p>
          <a:p>
            <a:pPr lvl="1"/>
            <a:r>
              <a:rPr lang="en-US" dirty="0" smtClean="0"/>
              <a:t>Often equated to IQ and academic achievement</a:t>
            </a:r>
          </a:p>
          <a:p>
            <a:pPr lvl="1"/>
            <a:r>
              <a:rPr lang="en-US" dirty="0" smtClean="0"/>
              <a:t>Think like a(n)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83358" y="3215241"/>
            <a:ext cx="27432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2">
              <a:buFont typeface="Arial" pitchFamily="34" charset="0"/>
              <a:buChar char="•"/>
            </a:pPr>
            <a:r>
              <a:rPr lang="en-US" sz="2200" dirty="0" smtClean="0"/>
              <a:t> Artist</a:t>
            </a:r>
          </a:p>
          <a:p>
            <a:pPr lvl="2">
              <a:buFont typeface="Arial" pitchFamily="34" charset="0"/>
              <a:buChar char="•"/>
            </a:pPr>
            <a:r>
              <a:rPr lang="en-US" sz="2200" dirty="0" smtClean="0"/>
              <a:t> Craftsman</a:t>
            </a:r>
          </a:p>
          <a:p>
            <a:pPr lvl="2">
              <a:buFont typeface="Arial" pitchFamily="34" charset="0"/>
              <a:buChar char="•"/>
            </a:pPr>
            <a:r>
              <a:rPr lang="en-US" sz="2200" dirty="0"/>
              <a:t> </a:t>
            </a:r>
            <a:r>
              <a:rPr lang="en-US" sz="2200" dirty="0" smtClean="0"/>
              <a:t>Historian</a:t>
            </a:r>
          </a:p>
          <a:p>
            <a:pPr lvl="2">
              <a:buFont typeface="Arial" pitchFamily="34" charset="0"/>
              <a:buChar char="•"/>
            </a:pPr>
            <a:r>
              <a:rPr lang="en-US" sz="2200" dirty="0" smtClean="0"/>
              <a:t> </a:t>
            </a:r>
            <a:r>
              <a:rPr lang="en-US" sz="2200" dirty="0"/>
              <a:t>Philosopher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920621" y="3200512"/>
            <a:ext cx="4191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2">
              <a:buFont typeface="Arial" pitchFamily="34" charset="0"/>
              <a:buChar char="•"/>
            </a:pPr>
            <a:r>
              <a:rPr lang="en-US" sz="2200" dirty="0" smtClean="0"/>
              <a:t> Mathematician</a:t>
            </a:r>
          </a:p>
          <a:p>
            <a:pPr lvl="2">
              <a:buFont typeface="Arial" pitchFamily="34" charset="0"/>
              <a:buChar char="•"/>
            </a:pPr>
            <a:r>
              <a:rPr lang="en-US" sz="2200" dirty="0" smtClean="0"/>
              <a:t> Scientist</a:t>
            </a:r>
            <a:endParaRPr lang="en-US" sz="2200" dirty="0"/>
          </a:p>
          <a:p>
            <a:pPr lvl="2">
              <a:buFont typeface="Arial" pitchFamily="34" charset="0"/>
              <a:buChar char="•"/>
            </a:pPr>
            <a:r>
              <a:rPr lang="en-US" sz="2200" dirty="0" smtClean="0"/>
              <a:t> Writer/Story Teller</a:t>
            </a:r>
          </a:p>
          <a:p>
            <a:pPr lvl="2">
              <a:buFont typeface="Arial" pitchFamily="34" charset="0"/>
              <a:buChar char="•"/>
            </a:pPr>
            <a:r>
              <a:rPr lang="en-US" sz="2200" dirty="0" smtClean="0"/>
              <a:t> Integral</a:t>
            </a:r>
            <a:endParaRPr lang="en-US" sz="22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Nine Domains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60019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Cognitive/Thinking Intelligence</a:t>
            </a:r>
          </a:p>
          <a:p>
            <a:pPr lvl="1"/>
            <a:r>
              <a:rPr lang="en-US" dirty="0" smtClean="0"/>
              <a:t>Often equated to IQ and academic achievement</a:t>
            </a:r>
          </a:p>
          <a:p>
            <a:pPr lvl="1"/>
            <a:r>
              <a:rPr lang="en-US" dirty="0" smtClean="0"/>
              <a:t>Cognitive Processes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9600" y="3352800"/>
            <a:ext cx="3048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2">
              <a:buFont typeface="Arial" pitchFamily="34" charset="0"/>
              <a:buChar char="•"/>
            </a:pPr>
            <a:r>
              <a:rPr lang="en-US" sz="2200" dirty="0" smtClean="0"/>
              <a:t> Association</a:t>
            </a:r>
          </a:p>
          <a:p>
            <a:pPr lvl="2">
              <a:buFont typeface="Arial" pitchFamily="34" charset="0"/>
              <a:buChar char="•"/>
            </a:pPr>
            <a:r>
              <a:rPr lang="en-US" sz="2200" dirty="0" smtClean="0"/>
              <a:t> Conservation</a:t>
            </a:r>
          </a:p>
          <a:p>
            <a:pPr lvl="2">
              <a:buFont typeface="Arial" pitchFamily="34" charset="0"/>
              <a:buChar char="•"/>
            </a:pPr>
            <a:r>
              <a:rPr lang="en-US" sz="2200" dirty="0" smtClean="0"/>
              <a:t> Analysis</a:t>
            </a:r>
          </a:p>
          <a:p>
            <a:pPr lvl="2">
              <a:buFont typeface="Arial" pitchFamily="34" charset="0"/>
              <a:buChar char="•"/>
            </a:pPr>
            <a:r>
              <a:rPr lang="en-US" sz="2200" dirty="0" smtClean="0"/>
              <a:t> Implication</a:t>
            </a:r>
            <a:endParaRPr lang="en-US" sz="2200" dirty="0"/>
          </a:p>
        </p:txBody>
      </p:sp>
      <p:sp>
        <p:nvSpPr>
          <p:cNvPr id="5" name="TextBox 4"/>
          <p:cNvSpPr txBox="1"/>
          <p:nvPr/>
        </p:nvSpPr>
        <p:spPr>
          <a:xfrm>
            <a:off x="3124200" y="3352800"/>
            <a:ext cx="4191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2">
              <a:buFont typeface="Arial" pitchFamily="34" charset="0"/>
              <a:buChar char="•"/>
            </a:pPr>
            <a:r>
              <a:rPr lang="en-US" sz="2200" dirty="0" smtClean="0"/>
              <a:t> Correlation &amp; Causation</a:t>
            </a:r>
          </a:p>
          <a:p>
            <a:pPr lvl="2">
              <a:buFont typeface="Arial" pitchFamily="34" charset="0"/>
              <a:buChar char="•"/>
            </a:pPr>
            <a:r>
              <a:rPr lang="en-US" sz="2200" dirty="0" smtClean="0"/>
              <a:t> Synthesis</a:t>
            </a:r>
          </a:p>
          <a:p>
            <a:pPr lvl="2">
              <a:buFont typeface="Arial" pitchFamily="34" charset="0"/>
              <a:buChar char="•"/>
            </a:pPr>
            <a:r>
              <a:rPr lang="en-US" sz="2200" dirty="0" smtClean="0"/>
              <a:t> Evaluation</a:t>
            </a:r>
          </a:p>
          <a:p>
            <a:pPr lvl="2">
              <a:buFont typeface="Arial" pitchFamily="34" charset="0"/>
              <a:buChar char="•"/>
            </a:pPr>
            <a:r>
              <a:rPr lang="en-US" sz="2200" dirty="0" smtClean="0"/>
              <a:t> Closure</a:t>
            </a:r>
            <a:endParaRPr lang="en-US" sz="22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659</TotalTime>
  <Words>940</Words>
  <Application>Microsoft Office PowerPoint</Application>
  <PresentationFormat>On-screen Show (4:3)</PresentationFormat>
  <Paragraphs>252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Developing the Whole Student: Contributions of  Service Learning</vt:lpstr>
      <vt:lpstr>Topic Outline</vt:lpstr>
      <vt:lpstr>Framework Needed</vt:lpstr>
      <vt:lpstr>PowerPoint Presentation</vt:lpstr>
      <vt:lpstr>Becoming a Brilliant Star</vt:lpstr>
      <vt:lpstr>PowerPoint Presentation</vt:lpstr>
      <vt:lpstr>The Nine Domains</vt:lpstr>
      <vt:lpstr>The Nine Domains</vt:lpstr>
      <vt:lpstr>The Nine Domains</vt:lpstr>
      <vt:lpstr>The Nine Domains</vt:lpstr>
      <vt:lpstr>The Nine Domains</vt:lpstr>
      <vt:lpstr>The Nine Domains</vt:lpstr>
      <vt:lpstr>The Nine Domains</vt:lpstr>
      <vt:lpstr>The Nine Domains</vt:lpstr>
      <vt:lpstr>The Nine Domains</vt:lpstr>
      <vt:lpstr>PowerPoint Presentation</vt:lpstr>
      <vt:lpstr>The Nine Domains</vt:lpstr>
      <vt:lpstr>Comparison of Framework Domains and Virtues, Strengths, &amp; Habits</vt:lpstr>
      <vt:lpstr>PowerPoint Presentation</vt:lpstr>
      <vt:lpstr>PowerPoint Presentation</vt:lpstr>
      <vt:lpstr>Virtues, Strengths, Habits</vt:lpstr>
      <vt:lpstr>Service Learning &amp; CAS</vt:lpstr>
      <vt:lpstr>Curriculum Mapping and Assessment</vt:lpstr>
      <vt:lpstr>References</vt:lpstr>
      <vt:lpstr>PowerPoint Presentation</vt:lpstr>
    </vt:vector>
  </TitlesOfParts>
  <Company>Valdosta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Developing Attributes of the Whole Student</dc:title>
  <dc:creator>whuitt</dc:creator>
  <cp:lastModifiedBy>William Huitt</cp:lastModifiedBy>
  <cp:revision>53</cp:revision>
  <dcterms:created xsi:type="dcterms:W3CDTF">2010-11-09T16:34:27Z</dcterms:created>
  <dcterms:modified xsi:type="dcterms:W3CDTF">2011-11-21T11:55:37Z</dcterms:modified>
</cp:coreProperties>
</file>