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74" r:id="rId5"/>
    <p:sldId id="275" r:id="rId6"/>
    <p:sldId id="273" r:id="rId7"/>
    <p:sldId id="276" r:id="rId8"/>
    <p:sldId id="300" r:id="rId9"/>
    <p:sldId id="262" r:id="rId10"/>
    <p:sldId id="298" r:id="rId11"/>
    <p:sldId id="260" r:id="rId12"/>
    <p:sldId id="278" r:id="rId13"/>
    <p:sldId id="279" r:id="rId14"/>
    <p:sldId id="299" r:id="rId15"/>
    <p:sldId id="261" r:id="rId16"/>
    <p:sldId id="271" r:id="rId17"/>
    <p:sldId id="280" r:id="rId18"/>
    <p:sldId id="281" r:id="rId19"/>
    <p:sldId id="287" r:id="rId20"/>
    <p:sldId id="295" r:id="rId21"/>
    <p:sldId id="282" r:id="rId22"/>
    <p:sldId id="296" r:id="rId23"/>
    <p:sldId id="283" r:id="rId24"/>
    <p:sldId id="297" r:id="rId25"/>
    <p:sldId id="285" r:id="rId26"/>
    <p:sldId id="288" r:id="rId27"/>
    <p:sldId id="289" r:id="rId28"/>
    <p:sldId id="290" r:id="rId29"/>
    <p:sldId id="291" r:id="rId30"/>
    <p:sldId id="292" r:id="rId31"/>
    <p:sldId id="294" r:id="rId32"/>
    <p:sldId id="301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3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2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5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7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3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1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5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2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3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C0360-9FAB-453F-A96D-5D092A68AD0C}" type="datetimeFigureOut">
              <a:rPr lang="en-US" smtClean="0"/>
              <a:t>10/19/2012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B1DF-0B7D-420D-B1A2-9FD6A4D4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5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psycinteractive.org/brilstar/CurrMap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psycinteractive.org/brilstar/CurrMap/index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psycinteractive.org/brilstar/CurrMap/index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psycinteractive.org/brilstar/CurrMap/ltr/comparison-of-frameworks.xls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psycinteractive.org/brilstar/CurrMap/index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psycinteractive.org/topics/citizen/curr-global-citize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for Global Citizenship</a:t>
            </a:r>
            <a:endParaRPr lang="en-US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William G. Huitt, PhD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Walden University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Educational Psychology Interactive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535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500447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7200" y="1676400"/>
            <a:ext cx="8229599" cy="3049587"/>
          </a:xfrm>
          <a:custGeom>
            <a:avLst/>
            <a:gdLst>
              <a:gd name="connsiteX0" fmla="*/ 5401340 w 5401340"/>
              <a:gd name="connsiteY0" fmla="*/ 11089 h 2371517"/>
              <a:gd name="connsiteX1" fmla="*/ 3317358 w 5401340"/>
              <a:gd name="connsiteY1" fmla="*/ 298168 h 2371517"/>
              <a:gd name="connsiteX2" fmla="*/ 2445489 w 5401340"/>
              <a:gd name="connsiteY2" fmla="*/ 1999377 h 2371517"/>
              <a:gd name="connsiteX3" fmla="*/ 0 w 5401340"/>
              <a:gd name="connsiteY3" fmla="*/ 2371517 h 237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1340" h="2371517">
                <a:moveTo>
                  <a:pt x="5401340" y="11089"/>
                </a:moveTo>
                <a:cubicBezTo>
                  <a:pt x="4605670" y="-11062"/>
                  <a:pt x="3810000" y="-33213"/>
                  <a:pt x="3317358" y="298168"/>
                </a:cubicBezTo>
                <a:cubicBezTo>
                  <a:pt x="2824716" y="629549"/>
                  <a:pt x="2998382" y="1653819"/>
                  <a:pt x="2445489" y="1999377"/>
                </a:cubicBezTo>
                <a:cubicBezTo>
                  <a:pt x="1892596" y="2344935"/>
                  <a:pt x="946298" y="2358226"/>
                  <a:pt x="0" y="2371517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7-Point Star 9"/>
          <p:cNvSpPr/>
          <p:nvPr/>
        </p:nvSpPr>
        <p:spPr>
          <a:xfrm>
            <a:off x="4572000" y="3399905"/>
            <a:ext cx="346710" cy="287020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1905000"/>
            <a:ext cx="335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Age of Transition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Concept of citizenship in flux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" y="4725987"/>
            <a:ext cx="82295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1600         1800         2000         2200         2400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Global Citizenshi</a:t>
            </a:r>
            <a:r>
              <a:rPr lang="en-US" b="1" dirty="0">
                <a:latin typeface="+mj-lt"/>
              </a:rPr>
              <a:t>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18710" y="3312582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You Are Here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487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086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Citizenship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Identity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Loyalty &amp; Responsibility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Rights</a:t>
            </a:r>
          </a:p>
        </p:txBody>
      </p:sp>
    </p:spTree>
    <p:extLst>
      <p:ext uri="{BB962C8B-B14F-4D97-AF65-F5344CB8AC3E}">
        <p14:creationId xmlns:p14="http://schemas.microsoft.com/office/powerpoint/2010/main" val="85826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086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Identity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Where were you born?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Where were your parents born?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Where are you from?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Where do you live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endParaRPr lang="en-US" sz="2800" b="1" dirty="0" smtClean="0">
              <a:solidFill>
                <a:schemeClr val="bg1"/>
              </a:solidFill>
              <a:latin typeface="+mj-lt"/>
            </a:endParaRPr>
          </a:p>
          <a:p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2557" y="4267200"/>
            <a:ext cx="708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Your </a:t>
            </a:r>
            <a:r>
              <a:rPr lang="en-US" sz="3200" b="1" dirty="0">
                <a:solidFill>
                  <a:schemeClr val="bg1"/>
                </a:solidFill>
                <a:latin typeface="+mj-lt"/>
              </a:rPr>
              <a:t>answers impact your 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identity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Your </a:t>
            </a:r>
            <a:r>
              <a:rPr lang="en-US" sz="3200" b="1" dirty="0">
                <a:solidFill>
                  <a:schemeClr val="bg1"/>
                </a:solidFill>
                <a:latin typeface="+mj-lt"/>
              </a:rPr>
              <a:t>answers depend on 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context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00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9946" y="1523999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8498" y="1981199"/>
            <a:ext cx="6477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indent="-350838">
              <a:buFont typeface="Arial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Loyalty and 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Responsibility</a:t>
            </a:r>
          </a:p>
          <a:p>
            <a:pPr marL="796925" lvl="2" indent="-350838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Community</a:t>
            </a:r>
            <a:endParaRPr 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marL="796925" lvl="2" indent="-350838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State/Region</a:t>
            </a:r>
          </a:p>
          <a:p>
            <a:pPr marL="796925" lvl="2" indent="-350838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Nation</a:t>
            </a:r>
          </a:p>
          <a:p>
            <a:pPr marL="796925" lvl="2" indent="-350838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International Region</a:t>
            </a:r>
          </a:p>
          <a:p>
            <a:pPr marL="796925" lvl="2" indent="-350838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Global</a:t>
            </a:r>
          </a:p>
          <a:p>
            <a:pPr marL="796925" lvl="2" indent="-350838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Cosmic</a:t>
            </a:r>
            <a:endParaRPr 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9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9946" y="1523999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8498" y="1981199"/>
            <a:ext cx="73687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indent="-350838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Rights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United Nations Universal Declaration of Human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Rights</a:t>
            </a:r>
          </a:p>
          <a:p>
            <a:pPr marL="808038" lvl="1" indent="-350838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Recent review of national constitutions reveals relatively small list of rights specifically mentioned</a:t>
            </a:r>
            <a:endParaRPr lang="en-US" sz="3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5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+mj-lt"/>
              </a:rPr>
              <a:t>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0866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Most of human history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Adapt to relatively hostile environment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20</a:t>
            </a:r>
            <a:r>
              <a:rPr lang="en-US" sz="3200" b="1" baseline="30000" dirty="0" smtClean="0">
                <a:solidFill>
                  <a:schemeClr val="bg1"/>
                </a:solidFill>
                <a:latin typeface="+mj-lt"/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century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Adapt to fast-changing, relatively less hostile environment</a:t>
            </a:r>
            <a:endParaRPr lang="en-US" sz="28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21</a:t>
            </a:r>
            <a:r>
              <a:rPr lang="en-US" sz="3200" b="1" baseline="30000" dirty="0" smtClean="0">
                <a:solidFill>
                  <a:schemeClr val="bg1"/>
                </a:solidFill>
                <a:latin typeface="+mj-lt"/>
              </a:rPr>
              <a:t>st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century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Create environment to which great-grandchildren will adapt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375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00447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7200" y="1676400"/>
            <a:ext cx="8229599" cy="3049587"/>
          </a:xfrm>
          <a:custGeom>
            <a:avLst/>
            <a:gdLst>
              <a:gd name="connsiteX0" fmla="*/ 5401340 w 5401340"/>
              <a:gd name="connsiteY0" fmla="*/ 11089 h 2371517"/>
              <a:gd name="connsiteX1" fmla="*/ 3317358 w 5401340"/>
              <a:gd name="connsiteY1" fmla="*/ 298168 h 2371517"/>
              <a:gd name="connsiteX2" fmla="*/ 2445489 w 5401340"/>
              <a:gd name="connsiteY2" fmla="*/ 1999377 h 2371517"/>
              <a:gd name="connsiteX3" fmla="*/ 0 w 5401340"/>
              <a:gd name="connsiteY3" fmla="*/ 2371517 h 237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1340" h="2371517">
                <a:moveTo>
                  <a:pt x="5401340" y="11089"/>
                </a:moveTo>
                <a:cubicBezTo>
                  <a:pt x="4605670" y="-11062"/>
                  <a:pt x="3810000" y="-33213"/>
                  <a:pt x="3317358" y="298168"/>
                </a:cubicBezTo>
                <a:cubicBezTo>
                  <a:pt x="2824716" y="629549"/>
                  <a:pt x="2998382" y="1653819"/>
                  <a:pt x="2445489" y="1999377"/>
                </a:cubicBezTo>
                <a:cubicBezTo>
                  <a:pt x="1892596" y="2344935"/>
                  <a:pt x="946298" y="2358226"/>
                  <a:pt x="0" y="2371517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7-Point Star 9"/>
          <p:cNvSpPr/>
          <p:nvPr/>
        </p:nvSpPr>
        <p:spPr>
          <a:xfrm>
            <a:off x="4572000" y="3399905"/>
            <a:ext cx="346710" cy="287020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18710" y="3312582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You Are Here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" y="4725987"/>
            <a:ext cx="82295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1600         1800         2000         2200         2400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9" y="1981200"/>
            <a:ext cx="41357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Imagine an ideal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Move progressively towards that ideal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465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08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Three primary starting points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Focus on individual capacities</a:t>
            </a:r>
          </a:p>
        </p:txBody>
      </p:sp>
    </p:spTree>
    <p:extLst>
      <p:ext uri="{BB962C8B-B14F-4D97-AF65-F5344CB8AC3E}">
        <p14:creationId xmlns:p14="http://schemas.microsoft.com/office/powerpoint/2010/main" val="81670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086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Focus on individual capacities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IB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Learner Profile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Gardner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Multiple intelligences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Costa and </a:t>
            </a:r>
            <a:r>
              <a:rPr lang="en-US" sz="2800" b="1" dirty="0" err="1" smtClean="0">
                <a:solidFill>
                  <a:schemeClr val="bg1"/>
                </a:solidFill>
                <a:latin typeface="+mj-lt"/>
              </a:rPr>
              <a:t>Kallick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Habits of mind</a:t>
            </a:r>
          </a:p>
        </p:txBody>
      </p:sp>
    </p:spTree>
    <p:extLst>
      <p:ext uri="{BB962C8B-B14F-4D97-AF65-F5344CB8AC3E}">
        <p14:creationId xmlns:p14="http://schemas.microsoft.com/office/powerpoint/2010/main" val="138360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239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Focus on individual capacities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Narvaez and colleagues (Kohlberg)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Ethical sensitivity, judgment, motivation, and action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Search Institute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Internal assets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Huitt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Brilliant Star framework</a:t>
            </a:r>
          </a:p>
          <a:p>
            <a:endParaRPr lang="en-US" sz="2400" b="1" dirty="0">
              <a:solidFill>
                <a:schemeClr val="bg1"/>
              </a:solidFill>
              <a:latin typeface="+mj-lt"/>
            </a:endParaRPr>
          </a:p>
          <a:p>
            <a:pPr marL="350838"/>
            <a:r>
              <a:rPr lang="en-US" sz="2400" b="1" dirty="0">
                <a:solidFill>
                  <a:schemeClr val="bg1"/>
                </a:solidFill>
                <a:latin typeface="+mj-lt"/>
                <a:hlinkClick r:id="rId2"/>
              </a:rPr>
              <a:t>http://www.edpsycinteractive.org/brilstar/CurrMap/index.html#holistic</a:t>
            </a:r>
            <a:endParaRPr lang="en-US" sz="24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8265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for 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905000"/>
            <a:ext cx="762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Curriculum is where ideals meet reality</a:t>
            </a:r>
          </a:p>
          <a:p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Four issues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What is curriculum?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What is the importance of global citizenship? 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What should be the focus of curriculum?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How to deal with issue of “too much”?</a:t>
            </a:r>
            <a:endParaRPr lang="en-US" sz="2800" dirty="0">
              <a:latin typeface="+mj-lt"/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473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086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Three primary starting points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Focus on individual capacities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Needs, motives, and well-being</a:t>
            </a:r>
          </a:p>
        </p:txBody>
      </p:sp>
    </p:spTree>
    <p:extLst>
      <p:ext uri="{BB962C8B-B14F-4D97-AF65-F5344CB8AC3E}">
        <p14:creationId xmlns:p14="http://schemas.microsoft.com/office/powerpoint/2010/main" val="166401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315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  <a:latin typeface="+mj-lt"/>
              </a:rPr>
              <a:t>Focus on needs, motives, and well-being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Maslow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Hierarchy of needs (Self, Other, Growth)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Pink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Attributes of motivation (Autonomy, Mastery, Purpose)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err="1" smtClean="0">
                <a:solidFill>
                  <a:schemeClr val="bg1"/>
                </a:solidFill>
                <a:latin typeface="+mj-lt"/>
              </a:rPr>
              <a:t>Diener</a:t>
            </a: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 &amp; </a:t>
            </a:r>
            <a:r>
              <a:rPr lang="en-US" sz="2600" b="1" dirty="0" err="1" smtClean="0">
                <a:solidFill>
                  <a:schemeClr val="bg1"/>
                </a:solidFill>
                <a:latin typeface="+mj-lt"/>
              </a:rPr>
              <a:t>Biswas-Diener</a:t>
            </a: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Happiness and well-being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Seligman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Flourishing and well-being</a:t>
            </a:r>
          </a:p>
          <a:p>
            <a:pPr marL="350838"/>
            <a:r>
              <a:rPr lang="en-US" sz="2400" b="1" dirty="0">
                <a:solidFill>
                  <a:schemeClr val="bg1"/>
                </a:solidFill>
                <a:latin typeface="+mj-lt"/>
                <a:hlinkClick r:id="rId2"/>
              </a:rPr>
              <a:t>http://www.edpsycinteractive.org/brilstar/CurrMap/index.html#domains</a:t>
            </a:r>
            <a:endParaRPr lang="en-US" sz="24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050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Three primary starting points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Focus on individual capacities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Needs, motives, and well-being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Adapt to demands of citizenship in current environment</a:t>
            </a:r>
          </a:p>
        </p:txBody>
      </p:sp>
    </p:spTree>
    <p:extLst>
      <p:ext uri="{BB962C8B-B14F-4D97-AF65-F5344CB8AC3E}">
        <p14:creationId xmlns:p14="http://schemas.microsoft.com/office/powerpoint/2010/main" val="298694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315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  <a:latin typeface="+mj-lt"/>
              </a:rPr>
              <a:t>Focus on 21</a:t>
            </a:r>
            <a:r>
              <a:rPr lang="en-US" sz="3000" b="1" baseline="30000" dirty="0" smtClean="0">
                <a:solidFill>
                  <a:schemeClr val="bg1"/>
                </a:solidFill>
                <a:latin typeface="+mj-lt"/>
              </a:rPr>
              <a:t>st</a:t>
            </a:r>
            <a:r>
              <a:rPr lang="en-US" sz="3000" b="1" dirty="0" smtClean="0">
                <a:solidFill>
                  <a:schemeClr val="bg1"/>
                </a:solidFill>
                <a:latin typeface="+mj-lt"/>
              </a:rPr>
              <a:t> century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Partnership for 21</a:t>
            </a:r>
            <a:r>
              <a:rPr lang="en-US" sz="2600" b="1" baseline="30000" dirty="0" smtClean="0">
                <a:solidFill>
                  <a:schemeClr val="bg1"/>
                </a:solidFill>
                <a:latin typeface="+mj-lt"/>
              </a:rPr>
              <a:t>st</a:t>
            </a: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 Century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Core Subjects &amp; 21</a:t>
            </a:r>
            <a:r>
              <a:rPr lang="en-US" sz="2200" b="1" baseline="30000" dirty="0" smtClean="0">
                <a:solidFill>
                  <a:schemeClr val="bg1"/>
                </a:solidFill>
                <a:latin typeface="+mj-lt"/>
              </a:rPr>
              <a:t>st</a:t>
            </a: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 Century Themes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Life &amp; Career Skills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Learning and Innovation Skills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Information, Media, and Technology Skills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+mj-lt"/>
              </a:rPr>
              <a:t>Tony Wagner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latin typeface="+mj-lt"/>
              </a:rPr>
              <a:t>7 survival skills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latin typeface="+mj-lt"/>
              </a:rPr>
              <a:t>Knowledge, attitudes, and skills required for </a:t>
            </a: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innovation</a:t>
            </a:r>
          </a:p>
          <a:p>
            <a:pPr marL="350838"/>
            <a:r>
              <a:rPr lang="en-US" sz="2400" b="1" dirty="0">
                <a:solidFill>
                  <a:schemeClr val="bg1"/>
                </a:solidFill>
                <a:latin typeface="+mj-lt"/>
                <a:hlinkClick r:id="rId2"/>
              </a:rPr>
              <a:t>http://www.edpsycinteractive.org/brilstar/CurrMap/index.html#21st</a:t>
            </a:r>
            <a:endParaRPr lang="en-US" sz="28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48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677386"/>
            <a:ext cx="74676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  <a:latin typeface="+mj-lt"/>
              </a:rPr>
              <a:t>Three primary starting points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Focus on individual capacities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Needs, motives, and well-being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Adapt to demands of citizenship in current environment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000" b="1" dirty="0" smtClean="0">
                <a:solidFill>
                  <a:schemeClr val="bg1"/>
                </a:solidFill>
                <a:latin typeface="+mj-lt"/>
              </a:rPr>
              <a:t>All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+mj-lt"/>
              </a:rPr>
              <a:t>Develop human capacities so that needs are met within a rapidly changing sociocultural context</a:t>
            </a:r>
          </a:p>
          <a:p>
            <a:endParaRPr lang="en-US" sz="24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+mj-lt"/>
                <a:hlinkClick r:id="rId2"/>
              </a:rPr>
              <a:t>http://www.edpsycinteractive.org/brilstar/CurrMap/ltr/comparison-of-frameworks.xlsx</a:t>
            </a:r>
            <a:endParaRPr lang="en-US" sz="24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642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Focus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69342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Practical implementation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Requires analysis among competing alternatives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Must integrate across frameworks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Curriculum Mapping Project</a:t>
            </a:r>
          </a:p>
          <a:p>
            <a:endParaRPr lang="en-US" b="1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+mj-lt"/>
                <a:hlinkClick r:id="rId2"/>
              </a:rPr>
              <a:t>http://</a:t>
            </a:r>
            <a:r>
              <a:rPr lang="en-US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hlinkClick r:id="rId2"/>
              </a:rPr>
              <a:t>www.edpsycinteractive.org/brilstar/CurrMap/index.html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hlinkClick r:id="rId2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295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Too Much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848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Outcome of analysis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Too many desired outcomes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Legitimate reasons for making different decisions</a:t>
            </a:r>
          </a:p>
        </p:txBody>
      </p:sp>
    </p:spTree>
    <p:extLst>
      <p:ext uri="{BB962C8B-B14F-4D97-AF65-F5344CB8AC3E}">
        <p14:creationId xmlns:p14="http://schemas.microsoft.com/office/powerpoint/2010/main" val="381955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Too Much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1905000"/>
            <a:ext cx="723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</a:rPr>
              <a:t>People take different roads seeking fulfillment and happiness. Just because they’re not on your road doesn’t mean they’ve gotten lost.  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marL="1371600" lvl="2" indent="-457200">
              <a:buFont typeface="Calibri" pitchFamily="34" charset="0"/>
              <a:buChar char="–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H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. Jackson Browne, Jr. </a:t>
            </a:r>
          </a:p>
        </p:txBody>
      </p:sp>
    </p:spTree>
    <p:extLst>
      <p:ext uri="{BB962C8B-B14F-4D97-AF65-F5344CB8AC3E}">
        <p14:creationId xmlns:p14="http://schemas.microsoft.com/office/powerpoint/2010/main" val="24643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Too Much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848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Justified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Minimum needed for individual to participate in social and cultural activities at that person’s desired level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Basic reading and writing skills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Basic math skills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Basic scientific inquiry and problem solving skills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Basic consultation, collaboration, and participatory governance skills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Form intimate relationships and parenting</a:t>
            </a:r>
          </a:p>
        </p:txBody>
      </p:sp>
    </p:spTree>
    <p:extLst>
      <p:ext uri="{BB962C8B-B14F-4D97-AF65-F5344CB8AC3E}">
        <p14:creationId xmlns:p14="http://schemas.microsoft.com/office/powerpoint/2010/main" val="59299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Too Much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Just-in-case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Knowledge, attitudes, and skills necessary to be involved successfully in a personally-desired activity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Continue formal schooling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Have a career in a specific industry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Start own company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Become an investor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  <a:p>
            <a:pPr marL="1257300" lvl="2" indent="-342900">
              <a:buFont typeface="Arial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724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905000"/>
            <a:ext cx="7086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Traditional definitions</a:t>
            </a:r>
          </a:p>
          <a:p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 course of study in one subject at a school or college.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 list of all the courses of study offered by a school or college.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Any program of planned activities.</a:t>
            </a:r>
          </a:p>
          <a:p>
            <a:pPr marL="1714500" lvl="3" indent="-342900">
              <a:buFont typeface="Calibri" pitchFamily="34" charset="0"/>
              <a:buChar char="–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Collins English Dictionary (2009)</a:t>
            </a:r>
          </a:p>
        </p:txBody>
      </p:sp>
    </p:spTree>
    <p:extLst>
      <p:ext uri="{BB962C8B-B14F-4D97-AF65-F5344CB8AC3E}">
        <p14:creationId xmlns:p14="http://schemas.microsoft.com/office/powerpoint/2010/main" val="59432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Too Much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848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Just-in-time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Knowledge and/or skills necessary to participate in a specific learning or work experience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Project-based learning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Problem-based learning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Team project assignment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93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500447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7200" y="1676400"/>
            <a:ext cx="8229599" cy="3049587"/>
          </a:xfrm>
          <a:custGeom>
            <a:avLst/>
            <a:gdLst>
              <a:gd name="connsiteX0" fmla="*/ 5401340 w 5401340"/>
              <a:gd name="connsiteY0" fmla="*/ 11089 h 2371517"/>
              <a:gd name="connsiteX1" fmla="*/ 3317358 w 5401340"/>
              <a:gd name="connsiteY1" fmla="*/ 298168 h 2371517"/>
              <a:gd name="connsiteX2" fmla="*/ 2445489 w 5401340"/>
              <a:gd name="connsiteY2" fmla="*/ 1999377 h 2371517"/>
              <a:gd name="connsiteX3" fmla="*/ 0 w 5401340"/>
              <a:gd name="connsiteY3" fmla="*/ 2371517 h 237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1340" h="2371517">
                <a:moveTo>
                  <a:pt x="5401340" y="11089"/>
                </a:moveTo>
                <a:cubicBezTo>
                  <a:pt x="4605670" y="-11062"/>
                  <a:pt x="3810000" y="-33213"/>
                  <a:pt x="3317358" y="298168"/>
                </a:cubicBezTo>
                <a:cubicBezTo>
                  <a:pt x="2824716" y="629549"/>
                  <a:pt x="2998382" y="1653819"/>
                  <a:pt x="2445489" y="1999377"/>
                </a:cubicBezTo>
                <a:cubicBezTo>
                  <a:pt x="1892596" y="2344935"/>
                  <a:pt x="946298" y="2358226"/>
                  <a:pt x="0" y="2371517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7-Point Star 9"/>
          <p:cNvSpPr/>
          <p:nvPr/>
        </p:nvSpPr>
        <p:spPr>
          <a:xfrm>
            <a:off x="4572000" y="3399905"/>
            <a:ext cx="346710" cy="287020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18710" y="331258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You Are Here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" y="4725987"/>
            <a:ext cx="82295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1600         1800         2000         2200         2400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for Global Citizenshi</a:t>
            </a:r>
            <a:r>
              <a:rPr lang="en-US" b="1" dirty="0">
                <a:latin typeface="+mj-lt"/>
              </a:rPr>
              <a:t>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0555" y="2000864"/>
            <a:ext cx="4267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The best way to predict the future is to create it.</a:t>
            </a:r>
          </a:p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    Alan Kay,  Computer Scientist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075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500447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7200" y="1676400"/>
            <a:ext cx="8229599" cy="3049587"/>
          </a:xfrm>
          <a:custGeom>
            <a:avLst/>
            <a:gdLst>
              <a:gd name="connsiteX0" fmla="*/ 5401340 w 5401340"/>
              <a:gd name="connsiteY0" fmla="*/ 11089 h 2371517"/>
              <a:gd name="connsiteX1" fmla="*/ 3317358 w 5401340"/>
              <a:gd name="connsiteY1" fmla="*/ 298168 h 2371517"/>
              <a:gd name="connsiteX2" fmla="*/ 2445489 w 5401340"/>
              <a:gd name="connsiteY2" fmla="*/ 1999377 h 2371517"/>
              <a:gd name="connsiteX3" fmla="*/ 0 w 5401340"/>
              <a:gd name="connsiteY3" fmla="*/ 2371517 h 237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1340" h="2371517">
                <a:moveTo>
                  <a:pt x="5401340" y="11089"/>
                </a:moveTo>
                <a:cubicBezTo>
                  <a:pt x="4605670" y="-11062"/>
                  <a:pt x="3810000" y="-33213"/>
                  <a:pt x="3317358" y="298168"/>
                </a:cubicBezTo>
                <a:cubicBezTo>
                  <a:pt x="2824716" y="629549"/>
                  <a:pt x="2998382" y="1653819"/>
                  <a:pt x="2445489" y="1999377"/>
                </a:cubicBezTo>
                <a:cubicBezTo>
                  <a:pt x="1892596" y="2344935"/>
                  <a:pt x="946298" y="2358226"/>
                  <a:pt x="0" y="2371517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7-Point Star 9"/>
          <p:cNvSpPr/>
          <p:nvPr/>
        </p:nvSpPr>
        <p:spPr>
          <a:xfrm>
            <a:off x="4572000" y="3399905"/>
            <a:ext cx="346710" cy="287020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18710" y="331258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You Are Here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" y="4725987"/>
            <a:ext cx="82295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1600         1800         2000         2200         2400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for Global Citizenshi</a:t>
            </a:r>
            <a:r>
              <a:rPr lang="en-US" b="1" dirty="0">
                <a:latin typeface="+mj-lt"/>
              </a:rPr>
              <a:t>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44136"/>
            <a:ext cx="2895600" cy="280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74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 for Global Citizenship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8156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+mj-lt"/>
                <a:hlinkClick r:id="rId2"/>
              </a:rPr>
              <a:t>http://</a:t>
            </a:r>
            <a:r>
              <a:rPr lang="en-US" sz="3600" b="1" dirty="0" smtClean="0">
                <a:latin typeface="+mj-lt"/>
                <a:hlinkClick r:id="rId2"/>
              </a:rPr>
              <a:t>www.edpsycinteractive.org/topics/citizen/curr-global-citizen.html</a:t>
            </a:r>
            <a:endParaRPr lang="en-US" sz="3600" b="1" dirty="0" smtClean="0">
              <a:latin typeface="+mj-lt"/>
            </a:endParaRPr>
          </a:p>
          <a:p>
            <a:endParaRPr lang="en-US" sz="3600" b="1" dirty="0">
              <a:latin typeface="+mj-lt"/>
            </a:endParaRPr>
          </a:p>
          <a:p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61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905000"/>
            <a:ext cx="7086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Traditional definitions</a:t>
            </a:r>
          </a:p>
          <a:p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The aggregate of courses of study given in a school, college, etc.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The regular or a particular course of study in a school, college, etc.</a:t>
            </a:r>
          </a:p>
          <a:p>
            <a:pPr marL="1714500" lvl="3" indent="-342900">
              <a:buFont typeface="Calibri" pitchFamily="34" charset="0"/>
              <a:buChar char="–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Dictionary.com (2012)</a:t>
            </a:r>
          </a:p>
        </p:txBody>
      </p:sp>
    </p:spTree>
    <p:extLst>
      <p:ext uri="{BB962C8B-B14F-4D97-AF65-F5344CB8AC3E}">
        <p14:creationId xmlns:p14="http://schemas.microsoft.com/office/powerpoint/2010/main" val="296303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905000"/>
            <a:ext cx="7086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Traditional definitions</a:t>
            </a:r>
          </a:p>
          <a:p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The courses offered by an educational institution.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 set of courses constituting an area of specialization.</a:t>
            </a:r>
          </a:p>
          <a:p>
            <a:pPr marL="1828800" lvl="3" indent="-457200">
              <a:buFont typeface="Calibri" pitchFamily="34" charset="0"/>
              <a:buChar char="–"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Merriam-Webster (2012)</a:t>
            </a:r>
          </a:p>
        </p:txBody>
      </p:sp>
    </p:spTree>
    <p:extLst>
      <p:ext uri="{BB962C8B-B14F-4D97-AF65-F5344CB8AC3E}">
        <p14:creationId xmlns:p14="http://schemas.microsoft.com/office/powerpoint/2010/main" val="328278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56576"/>
            <a:ext cx="7696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Widespread </a:t>
            </a:r>
            <a:r>
              <a:rPr lang="en-US" sz="3200" b="1" dirty="0">
                <a:solidFill>
                  <a:schemeClr val="bg1"/>
                </a:solidFill>
                <a:latin typeface="+mj-lt"/>
              </a:rPr>
              <a:t>agreement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Children and youth need preparation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World is changing rapidly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Less agreement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What should be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done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Focus on courses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Centers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the discussion at that level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Need to focus on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Developing knowledge, attitudes, and skills necessary for adult success</a:t>
            </a:r>
          </a:p>
        </p:txBody>
      </p:sp>
    </p:spTree>
    <p:extLst>
      <p:ext uri="{BB962C8B-B14F-4D97-AF65-F5344CB8AC3E}">
        <p14:creationId xmlns:p14="http://schemas.microsoft.com/office/powerpoint/2010/main" val="370168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Curriculum</a:t>
            </a:r>
            <a:endParaRPr lang="en-US" b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554" y="1717378"/>
            <a:ext cx="4472246" cy="43249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6042283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Stefani, 2004-05 ; modified from  Cowan &amp; Harding, 1986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510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500447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7200" y="1676400"/>
            <a:ext cx="8229599" cy="3049587"/>
          </a:xfrm>
          <a:custGeom>
            <a:avLst/>
            <a:gdLst>
              <a:gd name="connsiteX0" fmla="*/ 5401340 w 5401340"/>
              <a:gd name="connsiteY0" fmla="*/ 11089 h 2371517"/>
              <a:gd name="connsiteX1" fmla="*/ 3317358 w 5401340"/>
              <a:gd name="connsiteY1" fmla="*/ 298168 h 2371517"/>
              <a:gd name="connsiteX2" fmla="*/ 2445489 w 5401340"/>
              <a:gd name="connsiteY2" fmla="*/ 1999377 h 2371517"/>
              <a:gd name="connsiteX3" fmla="*/ 0 w 5401340"/>
              <a:gd name="connsiteY3" fmla="*/ 2371517 h 237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1340" h="2371517">
                <a:moveTo>
                  <a:pt x="5401340" y="11089"/>
                </a:moveTo>
                <a:cubicBezTo>
                  <a:pt x="4605670" y="-11062"/>
                  <a:pt x="3810000" y="-33213"/>
                  <a:pt x="3317358" y="298168"/>
                </a:cubicBezTo>
                <a:cubicBezTo>
                  <a:pt x="2824716" y="629549"/>
                  <a:pt x="2998382" y="1653819"/>
                  <a:pt x="2445489" y="1999377"/>
                </a:cubicBezTo>
                <a:cubicBezTo>
                  <a:pt x="1892596" y="2344935"/>
                  <a:pt x="946298" y="2358226"/>
                  <a:pt x="0" y="2371517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7-Point Star 9"/>
          <p:cNvSpPr/>
          <p:nvPr/>
        </p:nvSpPr>
        <p:spPr>
          <a:xfrm>
            <a:off x="4572000" y="3399905"/>
            <a:ext cx="346710" cy="287020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18710" y="3312582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You Are Here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99" y="4725987"/>
            <a:ext cx="82295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1600         1800         2000         2200         2400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Human Sociocultural Ages</a:t>
            </a:r>
            <a:endParaRPr lang="en-US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18288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Hunter/Gatherer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Agricultural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Industrial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Digital/Information/ Conceptual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365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+mj-lt"/>
              </a:rPr>
              <a:t>Global Citizenshi</a:t>
            </a:r>
            <a:r>
              <a:rPr lang="en-US" b="1" dirty="0">
                <a:latin typeface="+mj-lt"/>
              </a:rPr>
              <a:t>p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524000"/>
            <a:ext cx="8229600" cy="50291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800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Citizenship relatively recent concept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Beginning with Agricultural Age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Cosmopolitan citizenship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Ancient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Greeks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Islamic world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Renaissance Europe  and Age of Enlightenment – Industrial Age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20</a:t>
            </a:r>
            <a:r>
              <a:rPr lang="en-US" sz="2800" b="1" baseline="30000" dirty="0" smtClean="0">
                <a:solidFill>
                  <a:schemeClr val="bg1"/>
                </a:solidFill>
                <a:latin typeface="+mj-lt"/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 century – Digital/Information/Conceptual Age</a:t>
            </a:r>
          </a:p>
        </p:txBody>
      </p:sp>
    </p:spTree>
    <p:extLst>
      <p:ext uri="{BB962C8B-B14F-4D97-AF65-F5344CB8AC3E}">
        <p14:creationId xmlns:p14="http://schemas.microsoft.com/office/powerpoint/2010/main" val="375281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C6D9F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14713</TotalTime>
  <Words>861</Words>
  <Application>Microsoft Office PowerPoint</Application>
  <PresentationFormat>On-screen Show (4:3)</PresentationFormat>
  <Paragraphs>207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Curriculum for Global Citizenship</vt:lpstr>
      <vt:lpstr>Curriculum for Global Citizenship</vt:lpstr>
      <vt:lpstr>Curriculum</vt:lpstr>
      <vt:lpstr>Curriculum</vt:lpstr>
      <vt:lpstr>Curriculum</vt:lpstr>
      <vt:lpstr>Curriculum</vt:lpstr>
      <vt:lpstr>Curriculum</vt:lpstr>
      <vt:lpstr>Human Sociocultural Ages</vt:lpstr>
      <vt:lpstr>Global Citizenship</vt:lpstr>
      <vt:lpstr>Global Citizenship</vt:lpstr>
      <vt:lpstr>Global Citizenship</vt:lpstr>
      <vt:lpstr>Global Citizenship</vt:lpstr>
      <vt:lpstr>Global Citizenship</vt:lpstr>
      <vt:lpstr>Global Citizenship</vt:lpstr>
      <vt:lpstr>Global Citizenship</vt:lpstr>
      <vt:lpstr>Global Citizenship</vt:lpstr>
      <vt:lpstr>Curriculum Focus</vt:lpstr>
      <vt:lpstr>Curriculum Focus</vt:lpstr>
      <vt:lpstr>Curriculum Focus</vt:lpstr>
      <vt:lpstr>Curriculum Focus</vt:lpstr>
      <vt:lpstr>Curriculum Focus</vt:lpstr>
      <vt:lpstr>Curriculum Focus</vt:lpstr>
      <vt:lpstr>Curriculum Focus</vt:lpstr>
      <vt:lpstr>Curriculum Focus</vt:lpstr>
      <vt:lpstr>Curriculum Focus</vt:lpstr>
      <vt:lpstr>Too Much</vt:lpstr>
      <vt:lpstr>Too Much</vt:lpstr>
      <vt:lpstr>Too Much</vt:lpstr>
      <vt:lpstr>Too Much</vt:lpstr>
      <vt:lpstr>Too Much</vt:lpstr>
      <vt:lpstr>Curriculum for Global Citizenship</vt:lpstr>
      <vt:lpstr>Curriculum for Global Citizenship</vt:lpstr>
      <vt:lpstr>Curriculum for Global Citizenship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Huitt</dc:creator>
  <cp:lastModifiedBy>Bill</cp:lastModifiedBy>
  <cp:revision>104</cp:revision>
  <dcterms:created xsi:type="dcterms:W3CDTF">2012-08-07T14:29:16Z</dcterms:created>
  <dcterms:modified xsi:type="dcterms:W3CDTF">2012-10-19T18:30:57Z</dcterms:modified>
</cp:coreProperties>
</file>