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72" r:id="rId4"/>
    <p:sldId id="258" r:id="rId5"/>
    <p:sldId id="259" r:id="rId6"/>
    <p:sldId id="262" r:id="rId7"/>
    <p:sldId id="260" r:id="rId8"/>
    <p:sldId id="273" r:id="rId9"/>
    <p:sldId id="261" r:id="rId10"/>
    <p:sldId id="263" r:id="rId11"/>
    <p:sldId id="264" r:id="rId12"/>
    <p:sldId id="27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E93C1-9A7B-4EA0-88FE-888188F8197D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20AF6-67F7-4F6C-8581-B685363EF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1F3D-11F3-42D2-9573-87B6BE655C4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5C21-D975-4C3D-B811-7236D7FE7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A Holistic View of Education </a:t>
            </a:r>
            <a:r>
              <a:rPr lang="en-US" sz="2800" b="1" dirty="0"/>
              <a:t>and Schooling: </a:t>
            </a:r>
            <a:r>
              <a:rPr lang="en-US" sz="2800" b="1" dirty="0" smtClean="0"/>
              <a:t>Guiding </a:t>
            </a:r>
            <a:r>
              <a:rPr lang="en-US" sz="2800" b="1" dirty="0"/>
              <a:t>Students to Develop Capacities, Acquire Virtues, and Provide Service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400800" cy="144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William G. </a:t>
            </a:r>
            <a:r>
              <a:rPr lang="en-US" sz="2800" dirty="0" err="1" smtClean="0">
                <a:solidFill>
                  <a:schemeClr val="tx1"/>
                </a:solidFill>
              </a:rPr>
              <a:t>Huitt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Valdosta State University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specifically connected to potential for academic achievement</a:t>
            </a:r>
          </a:p>
          <a:p>
            <a:r>
              <a:rPr lang="en-US" dirty="0" smtClean="0"/>
              <a:t>Some believe it is inherently fixed</a:t>
            </a:r>
          </a:p>
          <a:p>
            <a:r>
              <a:rPr lang="en-US" dirty="0" smtClean="0"/>
              <a:t>Others have demonstrated it can be modified</a:t>
            </a:r>
          </a:p>
          <a:p>
            <a:pPr lvl="1"/>
            <a:r>
              <a:rPr lang="en-US" dirty="0" smtClean="0"/>
              <a:t>Feuerstein &amp; associates  (generic processes)</a:t>
            </a:r>
          </a:p>
          <a:p>
            <a:pPr lvl="2"/>
            <a:r>
              <a:rPr lang="en-US" dirty="0" smtClean="0"/>
              <a:t>Instrumental Enrichment</a:t>
            </a:r>
          </a:p>
          <a:p>
            <a:pPr lvl="1"/>
            <a:r>
              <a:rPr lang="en-US" dirty="0" smtClean="0"/>
              <a:t>Sternberg &amp; associates (categories)</a:t>
            </a:r>
          </a:p>
          <a:p>
            <a:pPr lvl="2"/>
            <a:r>
              <a:rPr lang="en-US" dirty="0" smtClean="0"/>
              <a:t>Analytic</a:t>
            </a:r>
          </a:p>
          <a:p>
            <a:pPr lvl="2"/>
            <a:r>
              <a:rPr lang="en-US" dirty="0" smtClean="0"/>
              <a:t>Creative</a:t>
            </a:r>
          </a:p>
          <a:p>
            <a:pPr lvl="2"/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Wegner (specific academically-related processes)</a:t>
            </a:r>
          </a:p>
          <a:p>
            <a:pPr lvl="2"/>
            <a:r>
              <a:rPr lang="en-US" dirty="0" smtClean="0"/>
              <a:t>22 specific cognitive processing skills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of Mind</a:t>
            </a:r>
            <a:br>
              <a:rPr lang="en-US" dirty="0" smtClean="0"/>
            </a:br>
            <a:r>
              <a:rPr lang="en-US" sz="2200" dirty="0" smtClean="0"/>
              <a:t>Costa &amp; </a:t>
            </a:r>
            <a:r>
              <a:rPr lang="en-US" sz="2200" dirty="0" err="1" smtClean="0"/>
              <a:t>Kallik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specific patterns or habits </a:t>
            </a:r>
          </a:p>
          <a:p>
            <a:pPr lvl="1"/>
            <a:r>
              <a:rPr lang="en-US" dirty="0" smtClean="0"/>
              <a:t>6 habits -- Cognition/Thinking</a:t>
            </a:r>
          </a:p>
          <a:p>
            <a:pPr lvl="1"/>
            <a:r>
              <a:rPr lang="en-US" dirty="0" smtClean="0"/>
              <a:t>3 habits -- Affect/Emotion</a:t>
            </a:r>
          </a:p>
          <a:p>
            <a:pPr lvl="1"/>
            <a:r>
              <a:rPr lang="en-US" dirty="0" smtClean="0"/>
              <a:t>4 habits -- Conation/Volition</a:t>
            </a:r>
          </a:p>
          <a:p>
            <a:pPr lvl="1"/>
            <a:r>
              <a:rPr lang="en-US" dirty="0" smtClean="0"/>
              <a:t>2 habits -- Social/Interpersonal</a:t>
            </a:r>
          </a:p>
          <a:p>
            <a:pPr lvl="1"/>
            <a:r>
              <a:rPr lang="en-US" dirty="0" smtClean="0"/>
              <a:t>1 habit   -- Multiple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of Mind</a:t>
            </a:r>
            <a:br>
              <a:rPr lang="en-US" dirty="0" smtClean="0"/>
            </a:br>
            <a:r>
              <a:rPr lang="en-US" sz="2200" dirty="0" smtClean="0"/>
              <a:t>Costa &amp; </a:t>
            </a:r>
            <a:r>
              <a:rPr lang="en-US" sz="2200" dirty="0" err="1" smtClean="0"/>
              <a:t>Kallik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Cognition/Thinking</a:t>
            </a:r>
          </a:p>
          <a:p>
            <a:pPr lvl="1"/>
            <a:r>
              <a:rPr lang="en-US" dirty="0" smtClean="0"/>
              <a:t>Gather data through the senses</a:t>
            </a:r>
          </a:p>
          <a:p>
            <a:pPr lvl="1"/>
            <a:r>
              <a:rPr lang="en-US" dirty="0" smtClean="0"/>
              <a:t>Strive for accuracy</a:t>
            </a:r>
          </a:p>
          <a:p>
            <a:pPr lvl="1"/>
            <a:r>
              <a:rPr lang="en-US" dirty="0" smtClean="0"/>
              <a:t>Question and pose problems</a:t>
            </a:r>
          </a:p>
          <a:p>
            <a:pPr lvl="1"/>
            <a:r>
              <a:rPr lang="en-US" dirty="0" smtClean="0"/>
              <a:t>Apply past knowledge to new situations</a:t>
            </a:r>
          </a:p>
          <a:p>
            <a:pPr lvl="1"/>
            <a:r>
              <a:rPr lang="en-US" dirty="0" smtClean="0"/>
              <a:t>Think flexibly</a:t>
            </a:r>
          </a:p>
          <a:p>
            <a:pPr lvl="1"/>
            <a:r>
              <a:rPr lang="en-US" dirty="0" smtClean="0"/>
              <a:t>Create, imagine, and innovate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of Mind</a:t>
            </a:r>
            <a:br>
              <a:rPr lang="en-US" dirty="0" smtClean="0"/>
            </a:br>
            <a:r>
              <a:rPr lang="en-US" sz="2200" dirty="0" smtClean="0"/>
              <a:t>Costa &amp; </a:t>
            </a:r>
            <a:r>
              <a:rPr lang="en-US" sz="2200" dirty="0" err="1" smtClean="0"/>
              <a:t>Kallik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Affect/Emotion</a:t>
            </a:r>
          </a:p>
          <a:p>
            <a:pPr lvl="1"/>
            <a:r>
              <a:rPr lang="en-US" dirty="0" smtClean="0"/>
              <a:t>Listen with understanding and empathy</a:t>
            </a:r>
          </a:p>
          <a:p>
            <a:pPr lvl="1"/>
            <a:r>
              <a:rPr lang="en-US" dirty="0" smtClean="0"/>
              <a:t>Respond with wonderment and awe</a:t>
            </a:r>
          </a:p>
          <a:p>
            <a:pPr lvl="1"/>
            <a:r>
              <a:rPr lang="en-US" dirty="0" smtClean="0"/>
              <a:t>Find humor</a:t>
            </a:r>
          </a:p>
          <a:p>
            <a:r>
              <a:rPr lang="en-US" dirty="0" smtClean="0"/>
              <a:t>Conation/Volition</a:t>
            </a:r>
          </a:p>
          <a:p>
            <a:pPr lvl="1"/>
            <a:r>
              <a:rPr lang="en-US" dirty="0" smtClean="0"/>
              <a:t>Manage impulsivity</a:t>
            </a:r>
          </a:p>
          <a:p>
            <a:pPr lvl="1"/>
            <a:r>
              <a:rPr lang="en-US" dirty="0" smtClean="0"/>
              <a:t>Persist</a:t>
            </a:r>
          </a:p>
          <a:p>
            <a:pPr lvl="1"/>
            <a:r>
              <a:rPr lang="en-US" dirty="0" smtClean="0"/>
              <a:t>Take responsible risks</a:t>
            </a:r>
          </a:p>
          <a:p>
            <a:pPr lvl="1"/>
            <a:r>
              <a:rPr lang="en-US" dirty="0" smtClean="0"/>
              <a:t>Remain open to continuous learning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of Mind</a:t>
            </a:r>
            <a:br>
              <a:rPr lang="en-US" dirty="0" smtClean="0"/>
            </a:br>
            <a:r>
              <a:rPr lang="en-US" sz="2200" dirty="0" smtClean="0"/>
              <a:t>Costa &amp; </a:t>
            </a:r>
            <a:r>
              <a:rPr lang="en-US" sz="2200" dirty="0" err="1" smtClean="0"/>
              <a:t>Kallik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Think and communicate with clarity and precision</a:t>
            </a:r>
          </a:p>
          <a:p>
            <a:pPr lvl="1"/>
            <a:r>
              <a:rPr lang="en-US" dirty="0" smtClean="0"/>
              <a:t>Think interdependently</a:t>
            </a:r>
          </a:p>
          <a:p>
            <a:r>
              <a:rPr lang="en-US" dirty="0" smtClean="0"/>
              <a:t>Multiple</a:t>
            </a:r>
          </a:p>
          <a:p>
            <a:pPr lvl="1"/>
            <a:r>
              <a:rPr lang="en-US" dirty="0" err="1" smtClean="0"/>
              <a:t>Metacognition</a:t>
            </a:r>
            <a:r>
              <a:rPr lang="en-US" dirty="0" smtClean="0"/>
              <a:t> – thinking about one’s own thinking, feeling, intending, strategy development, and behavior and how these affect others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Senge’s</a:t>
            </a:r>
            <a:r>
              <a:rPr lang="en-US" dirty="0" smtClean="0"/>
              <a:t> work on Learning Organizations and </a:t>
            </a:r>
            <a:r>
              <a:rPr lang="en-US" dirty="0" err="1" smtClean="0"/>
              <a:t>Losada’s</a:t>
            </a:r>
            <a:r>
              <a:rPr lang="en-US" dirty="0" smtClean="0"/>
              <a:t> work on high functioning teams</a:t>
            </a:r>
          </a:p>
          <a:p>
            <a:r>
              <a:rPr lang="en-US" dirty="0" smtClean="0"/>
              <a:t>Four primary options for schooling</a:t>
            </a:r>
          </a:p>
          <a:p>
            <a:pPr lvl="1"/>
            <a:r>
              <a:rPr lang="en-US" dirty="0" smtClean="0"/>
              <a:t>Academic focus</a:t>
            </a:r>
          </a:p>
          <a:p>
            <a:pPr lvl="2"/>
            <a:r>
              <a:rPr lang="en-US" dirty="0" smtClean="0"/>
              <a:t>Huitt, W., Huitt, M., Monetti, D., &amp; Hummel, J. (2009).  </a:t>
            </a:r>
            <a:r>
              <a:rPr lang="en-US" i="1" dirty="0" smtClean="0"/>
              <a:t>A systems-based synthesis of research related to improving students' academic performance.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Senge’s</a:t>
            </a:r>
            <a:r>
              <a:rPr lang="en-US" dirty="0" smtClean="0"/>
              <a:t> work on Learning Organizations and </a:t>
            </a:r>
            <a:r>
              <a:rPr lang="en-US" dirty="0" err="1" smtClean="0"/>
              <a:t>Losada’s</a:t>
            </a:r>
            <a:r>
              <a:rPr lang="en-US" dirty="0" smtClean="0"/>
              <a:t> work on high functioning teams </a:t>
            </a:r>
          </a:p>
          <a:p>
            <a:r>
              <a:rPr lang="en-US" dirty="0" smtClean="0"/>
              <a:t>Four primary options for schooling</a:t>
            </a:r>
          </a:p>
          <a:p>
            <a:pPr lvl="1"/>
            <a:r>
              <a:rPr lang="en-US" dirty="0" smtClean="0"/>
              <a:t>Academic plus</a:t>
            </a:r>
          </a:p>
          <a:p>
            <a:pPr lvl="2"/>
            <a:r>
              <a:rPr lang="en-US" dirty="0" smtClean="0"/>
              <a:t>Academics</a:t>
            </a:r>
          </a:p>
          <a:p>
            <a:pPr lvl="2"/>
            <a:r>
              <a:rPr lang="en-US" dirty="0" smtClean="0"/>
              <a:t>Cognitive processing</a:t>
            </a:r>
          </a:p>
          <a:p>
            <a:pPr lvl="3"/>
            <a:r>
              <a:rPr lang="en-US" dirty="0" smtClean="0"/>
              <a:t>Wegner – elementary</a:t>
            </a:r>
          </a:p>
          <a:p>
            <a:pPr lvl="3"/>
            <a:r>
              <a:rPr lang="en-US" dirty="0" smtClean="0"/>
              <a:t>Feuerstein – middle school</a:t>
            </a:r>
          </a:p>
          <a:p>
            <a:pPr lvl="3"/>
            <a:r>
              <a:rPr lang="en-US" dirty="0" smtClean="0"/>
              <a:t>Sternberg – high school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Senge’s</a:t>
            </a:r>
            <a:r>
              <a:rPr lang="en-US" dirty="0" smtClean="0"/>
              <a:t> work on Learning Organizations and </a:t>
            </a:r>
            <a:r>
              <a:rPr lang="en-US" dirty="0" err="1" smtClean="0"/>
              <a:t>Losada’s</a:t>
            </a:r>
            <a:r>
              <a:rPr lang="en-US" dirty="0" smtClean="0"/>
              <a:t> work on high functioning teams</a:t>
            </a:r>
          </a:p>
          <a:p>
            <a:r>
              <a:rPr lang="en-US" dirty="0" smtClean="0"/>
              <a:t>Four primary options for schooling</a:t>
            </a:r>
          </a:p>
          <a:p>
            <a:pPr lvl="1"/>
            <a:r>
              <a:rPr lang="en-US" dirty="0" smtClean="0"/>
              <a:t>Partial holistic</a:t>
            </a:r>
          </a:p>
          <a:p>
            <a:pPr lvl="2"/>
            <a:r>
              <a:rPr lang="en-US" dirty="0" smtClean="0"/>
              <a:t>Academics</a:t>
            </a:r>
          </a:p>
          <a:p>
            <a:pPr lvl="2"/>
            <a:r>
              <a:rPr lang="en-US" dirty="0" smtClean="0"/>
              <a:t>Cognitive processing</a:t>
            </a:r>
          </a:p>
          <a:p>
            <a:pPr lvl="2"/>
            <a:r>
              <a:rPr lang="en-US" dirty="0" smtClean="0"/>
              <a:t>Habits of mind</a:t>
            </a:r>
          </a:p>
          <a:p>
            <a:pPr lvl="2"/>
            <a:r>
              <a:rPr lang="en-US" dirty="0" smtClean="0"/>
              <a:t>Moral character</a:t>
            </a:r>
          </a:p>
          <a:p>
            <a:pPr lvl="2"/>
            <a:r>
              <a:rPr lang="en-US" dirty="0" smtClean="0"/>
              <a:t>Social Emotional Learning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Senge’s</a:t>
            </a:r>
            <a:r>
              <a:rPr lang="en-US" dirty="0" smtClean="0"/>
              <a:t> work on Learning Organizations and </a:t>
            </a:r>
            <a:r>
              <a:rPr lang="en-US" dirty="0" err="1" smtClean="0"/>
              <a:t>Losada’s</a:t>
            </a:r>
            <a:r>
              <a:rPr lang="en-US" dirty="0" smtClean="0"/>
              <a:t> work on high functioning teams</a:t>
            </a:r>
          </a:p>
          <a:p>
            <a:r>
              <a:rPr lang="en-US" dirty="0" smtClean="0"/>
              <a:t>Four primary options for schooling</a:t>
            </a:r>
          </a:p>
          <a:p>
            <a:pPr lvl="1"/>
            <a:r>
              <a:rPr lang="en-US" dirty="0" smtClean="0"/>
              <a:t>Holistic</a:t>
            </a:r>
          </a:p>
          <a:p>
            <a:pPr lvl="2"/>
            <a:r>
              <a:rPr lang="en-US" dirty="0" smtClean="0"/>
              <a:t>Reggio Emilia</a:t>
            </a:r>
          </a:p>
          <a:p>
            <a:pPr lvl="2"/>
            <a:r>
              <a:rPr lang="en-US" dirty="0" smtClean="0"/>
              <a:t>Waldorf</a:t>
            </a:r>
          </a:p>
          <a:p>
            <a:pPr lvl="2"/>
            <a:r>
              <a:rPr lang="en-US" dirty="0" smtClean="0"/>
              <a:t>International Primary Curriculum</a:t>
            </a:r>
          </a:p>
          <a:p>
            <a:pPr lvl="2"/>
            <a:r>
              <a:rPr lang="en-US" dirty="0" smtClean="0"/>
              <a:t>International Baccalaureate</a:t>
            </a:r>
          </a:p>
          <a:p>
            <a:pPr lvl="2"/>
            <a:r>
              <a:rPr lang="en-US" dirty="0" smtClean="0"/>
              <a:t>External &amp; Internal Asset Development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Schools need to provide leadership in developing the whole person</a:t>
            </a:r>
          </a:p>
          <a:p>
            <a:pPr lvl="1"/>
            <a:r>
              <a:rPr lang="en-US" dirty="0" smtClean="0"/>
              <a:t>Even those with an academic focus need to connect with other social institutions</a:t>
            </a:r>
          </a:p>
          <a:p>
            <a:pPr lvl="1"/>
            <a:r>
              <a:rPr lang="en-US" dirty="0" smtClean="0"/>
              <a:t>Encourage others to participate in addressing other domains</a:t>
            </a:r>
          </a:p>
          <a:p>
            <a:r>
              <a:rPr lang="en-US" dirty="0" smtClean="0"/>
              <a:t>Provide options for school and program choice</a:t>
            </a:r>
          </a:p>
          <a:p>
            <a:pPr lvl="1"/>
            <a:r>
              <a:rPr lang="en-US" dirty="0" smtClean="0"/>
              <a:t>Every school required to develop a vision and mission </a:t>
            </a:r>
            <a:r>
              <a:rPr lang="en-US" dirty="0" smtClean="0"/>
              <a:t>statement (philosophy)</a:t>
            </a:r>
            <a:endParaRPr lang="en-US" dirty="0" smtClean="0"/>
          </a:p>
          <a:p>
            <a:pPr lvl="1"/>
            <a:r>
              <a:rPr lang="en-US" dirty="0" smtClean="0"/>
              <a:t>Demonstrate how </a:t>
            </a:r>
            <a:r>
              <a:rPr lang="en-US" dirty="0" smtClean="0"/>
              <a:t> learning </a:t>
            </a:r>
            <a:r>
              <a:rPr lang="en-US" smtClean="0"/>
              <a:t>theories, </a:t>
            </a:r>
            <a:r>
              <a:rPr lang="en-US" smtClean="0"/>
              <a:t>curriculum</a:t>
            </a:r>
            <a:r>
              <a:rPr lang="en-US" dirty="0" smtClean="0"/>
              <a:t>, instructional practices, and assessments directly support those statements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 regarding proper preparation of children and youth</a:t>
            </a:r>
          </a:p>
          <a:p>
            <a:pPr lvl="1"/>
            <a:r>
              <a:rPr lang="en-US" dirty="0" smtClean="0"/>
              <a:t>What is a human being (i.e., what are the potential capacities of a person)</a:t>
            </a:r>
          </a:p>
          <a:p>
            <a:pPr lvl="1"/>
            <a:r>
              <a:rPr lang="en-US" dirty="0" smtClean="0"/>
              <a:t>What are the important characteristics of the environment</a:t>
            </a:r>
          </a:p>
          <a:p>
            <a:pPr lvl="1"/>
            <a:r>
              <a:rPr lang="en-US" dirty="0" smtClean="0"/>
              <a:t>What is the connection; which capacities are most important in specific contexts or environments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Schooling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 regarding proper preparation of children and youth</a:t>
            </a:r>
          </a:p>
          <a:p>
            <a:pPr lvl="1"/>
            <a:r>
              <a:rPr lang="en-US" dirty="0" smtClean="0"/>
              <a:t>How should capacities be developed</a:t>
            </a:r>
          </a:p>
          <a:p>
            <a:pPr lvl="1"/>
            <a:r>
              <a:rPr lang="en-US" dirty="0" smtClean="0"/>
              <a:t>Who are the responsible social institutions</a:t>
            </a:r>
          </a:p>
          <a:p>
            <a:pPr lvl="2"/>
            <a:r>
              <a:rPr lang="en-US" dirty="0" smtClean="0"/>
              <a:t>Family</a:t>
            </a:r>
          </a:p>
          <a:p>
            <a:pPr lvl="2"/>
            <a:r>
              <a:rPr lang="en-US" dirty="0" smtClean="0"/>
              <a:t>School</a:t>
            </a:r>
          </a:p>
          <a:p>
            <a:pPr lvl="2"/>
            <a:r>
              <a:rPr lang="en-US" dirty="0" smtClean="0"/>
              <a:t>Community </a:t>
            </a:r>
          </a:p>
          <a:p>
            <a:pPr lvl="2"/>
            <a:r>
              <a:rPr lang="en-US" dirty="0" smtClean="0"/>
              <a:t>State, Nation, Region, Global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Children and youth should be provided guided activities</a:t>
            </a:r>
          </a:p>
          <a:p>
            <a:pPr lvl="1"/>
            <a:r>
              <a:rPr lang="en-US" dirty="0" smtClean="0"/>
              <a:t>Develop capacities</a:t>
            </a:r>
          </a:p>
          <a:p>
            <a:pPr lvl="1"/>
            <a:r>
              <a:rPr lang="en-US" dirty="0" smtClean="0"/>
              <a:t>Acquire virtues</a:t>
            </a:r>
          </a:p>
          <a:p>
            <a:pPr lvl="1"/>
            <a:r>
              <a:rPr lang="en-US" dirty="0" smtClean="0"/>
              <a:t>Provide service to others</a:t>
            </a:r>
          </a:p>
          <a:p>
            <a:r>
              <a:rPr lang="en-US" dirty="0" smtClean="0"/>
              <a:t>Increase likelihood that adults will be</a:t>
            </a:r>
          </a:p>
          <a:p>
            <a:pPr lvl="1"/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Smart</a:t>
            </a:r>
          </a:p>
          <a:p>
            <a:pPr lvl="1"/>
            <a:r>
              <a:rPr lang="en-US" dirty="0" smtClean="0"/>
              <a:t>Happy</a:t>
            </a:r>
          </a:p>
          <a:p>
            <a:pPr lvl="1"/>
            <a:r>
              <a:rPr lang="en-US" dirty="0" smtClean="0"/>
              <a:t>Healthy</a:t>
            </a:r>
          </a:p>
          <a:p>
            <a:r>
              <a:rPr lang="en-US" dirty="0" smtClean="0"/>
              <a:t>In a specific environment or context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Capacity </a:t>
            </a:r>
            <a:r>
              <a:rPr lang="en-US" dirty="0" err="1" smtClean="0"/>
              <a:t>vs</a:t>
            </a:r>
            <a:r>
              <a:rPr lang="en-US" dirty="0" smtClean="0"/>
              <a:t> Competence</a:t>
            </a:r>
          </a:p>
          <a:p>
            <a:r>
              <a:rPr lang="en-US" dirty="0" smtClean="0"/>
              <a:t>Howard Gardner – Multiple Intelligences</a:t>
            </a:r>
          </a:p>
          <a:p>
            <a:pPr lvl="1"/>
            <a:r>
              <a:rPr lang="en-US" dirty="0" smtClean="0"/>
              <a:t>Symbolic Analytic</a:t>
            </a:r>
          </a:p>
          <a:p>
            <a:pPr lvl="2"/>
            <a:r>
              <a:rPr lang="en-US" dirty="0" smtClean="0"/>
              <a:t>Linguistic</a:t>
            </a:r>
          </a:p>
          <a:p>
            <a:pPr lvl="2"/>
            <a:r>
              <a:rPr lang="en-US" dirty="0" smtClean="0"/>
              <a:t>Logical-Mathematical</a:t>
            </a:r>
          </a:p>
          <a:p>
            <a:pPr lvl="2"/>
            <a:r>
              <a:rPr lang="en-US" dirty="0" smtClean="0"/>
              <a:t>Musical</a:t>
            </a:r>
          </a:p>
          <a:p>
            <a:pPr lvl="1"/>
            <a:r>
              <a:rPr lang="en-US" dirty="0" smtClean="0"/>
              <a:t>Personal</a:t>
            </a:r>
          </a:p>
          <a:p>
            <a:pPr lvl="2"/>
            <a:r>
              <a:rPr lang="en-US" dirty="0" smtClean="0"/>
              <a:t>Intrapersonal</a:t>
            </a:r>
          </a:p>
          <a:p>
            <a:pPr lvl="2"/>
            <a:r>
              <a:rPr lang="en-US" dirty="0" smtClean="0"/>
              <a:t>Interpersonal</a:t>
            </a:r>
          </a:p>
          <a:p>
            <a:pPr lvl="2"/>
            <a:r>
              <a:rPr lang="en-US" i="1" dirty="0" smtClean="0"/>
              <a:t>Existential</a:t>
            </a:r>
          </a:p>
          <a:p>
            <a:pPr lvl="1"/>
            <a:r>
              <a:rPr lang="en-US" dirty="0" smtClean="0"/>
              <a:t>Object-oriented</a:t>
            </a:r>
          </a:p>
          <a:p>
            <a:pPr lvl="2"/>
            <a:r>
              <a:rPr lang="en-US" dirty="0" smtClean="0"/>
              <a:t>Spatial</a:t>
            </a:r>
          </a:p>
          <a:p>
            <a:pPr lvl="2"/>
            <a:r>
              <a:rPr lang="en-US" dirty="0" smtClean="0"/>
              <a:t>Bodily-Kinesthetic</a:t>
            </a:r>
          </a:p>
          <a:p>
            <a:pPr lvl="2"/>
            <a:r>
              <a:rPr lang="en-US" i="1" dirty="0" smtClean="0"/>
              <a:t>Naturalist</a:t>
            </a:r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Other researchers</a:t>
            </a:r>
          </a:p>
          <a:p>
            <a:pPr lvl="1"/>
            <a:r>
              <a:rPr lang="en-US" dirty="0" smtClean="0"/>
              <a:t>Cognition/Thinking Intelligence</a:t>
            </a:r>
          </a:p>
          <a:p>
            <a:pPr lvl="2"/>
            <a:r>
              <a:rPr lang="en-US" dirty="0" smtClean="0"/>
              <a:t>Cognitive processing </a:t>
            </a:r>
          </a:p>
          <a:p>
            <a:pPr lvl="2"/>
            <a:r>
              <a:rPr lang="en-US" dirty="0" smtClean="0"/>
              <a:t>Memory</a:t>
            </a:r>
            <a:endParaRPr lang="en-US" dirty="0" smtClean="0"/>
          </a:p>
          <a:p>
            <a:pPr lvl="2"/>
            <a:r>
              <a:rPr lang="en-US" dirty="0" smtClean="0"/>
              <a:t>Knowledge</a:t>
            </a:r>
            <a:endParaRPr lang="en-US" dirty="0" smtClean="0"/>
          </a:p>
          <a:p>
            <a:pPr lvl="1"/>
            <a:r>
              <a:rPr lang="en-US" dirty="0" smtClean="0"/>
              <a:t>Affect/Emotional Intelligence</a:t>
            </a:r>
          </a:p>
          <a:p>
            <a:pPr lvl="2"/>
            <a:r>
              <a:rPr lang="en-US" dirty="0" smtClean="0"/>
              <a:t>Perceive</a:t>
            </a:r>
          </a:p>
          <a:p>
            <a:pPr lvl="2"/>
            <a:r>
              <a:rPr lang="en-US" dirty="0" smtClean="0"/>
              <a:t>Understand</a:t>
            </a:r>
          </a:p>
          <a:p>
            <a:pPr lvl="2"/>
            <a:r>
              <a:rPr lang="en-US" dirty="0" smtClean="0"/>
              <a:t>Express</a:t>
            </a:r>
          </a:p>
          <a:p>
            <a:pPr lvl="2"/>
            <a:r>
              <a:rPr lang="en-US" dirty="0" smtClean="0"/>
              <a:t>Manage</a:t>
            </a:r>
          </a:p>
          <a:p>
            <a:pPr lvl="1"/>
            <a:r>
              <a:rPr lang="en-US" dirty="0" smtClean="0"/>
              <a:t>Conative/Volition Intelligence</a:t>
            </a:r>
          </a:p>
          <a:p>
            <a:pPr lvl="2"/>
            <a:r>
              <a:rPr lang="en-US" dirty="0" smtClean="0"/>
              <a:t>Connect thought and emotions to action</a:t>
            </a:r>
          </a:p>
          <a:p>
            <a:pPr lvl="2"/>
            <a:r>
              <a:rPr lang="en-US" dirty="0" smtClean="0"/>
              <a:t>Self-regulation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researchers</a:t>
            </a:r>
          </a:p>
          <a:p>
            <a:pPr lvl="1"/>
            <a:r>
              <a:rPr lang="en-US" dirty="0" smtClean="0"/>
              <a:t>Bodily-Kinesthetic Intelligence</a:t>
            </a:r>
          </a:p>
          <a:p>
            <a:pPr lvl="2"/>
            <a:r>
              <a:rPr lang="en-US" dirty="0" smtClean="0"/>
              <a:t>Use body to complete complex and/or intricate tasks</a:t>
            </a:r>
          </a:p>
          <a:p>
            <a:pPr lvl="1"/>
            <a:r>
              <a:rPr lang="en-US" dirty="0" smtClean="0"/>
              <a:t>Social/Interpersonal Intelligence</a:t>
            </a:r>
          </a:p>
          <a:p>
            <a:pPr lvl="2"/>
            <a:r>
              <a:rPr lang="en-US" dirty="0" smtClean="0"/>
              <a:t>Social awareness </a:t>
            </a:r>
          </a:p>
          <a:p>
            <a:pPr lvl="2"/>
            <a:r>
              <a:rPr lang="en-US" dirty="0" smtClean="0"/>
              <a:t>Social facility</a:t>
            </a:r>
          </a:p>
          <a:p>
            <a:pPr lvl="1"/>
            <a:r>
              <a:rPr lang="en-US" dirty="0" smtClean="0"/>
              <a:t>Spiritual/Transpersonal Intelligence</a:t>
            </a:r>
          </a:p>
          <a:p>
            <a:pPr lvl="2"/>
            <a:r>
              <a:rPr lang="en-US" dirty="0" smtClean="0"/>
              <a:t>Connect to the sacred</a:t>
            </a:r>
          </a:p>
          <a:p>
            <a:pPr lvl="2"/>
            <a:r>
              <a:rPr lang="en-US" dirty="0" smtClean="0"/>
              <a:t>Generate meaning and purpose for one’s life</a:t>
            </a:r>
          </a:p>
          <a:p>
            <a:pPr lvl="2"/>
            <a:r>
              <a:rPr lang="en-US" dirty="0" smtClean="0"/>
              <a:t>Create deep, personal relationships with self, others, nature, and universal unknowns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researchers</a:t>
            </a:r>
          </a:p>
          <a:p>
            <a:pPr lvl="1"/>
            <a:r>
              <a:rPr lang="en-US" dirty="0" smtClean="0"/>
              <a:t>Moral  Intelligence</a:t>
            </a:r>
          </a:p>
          <a:p>
            <a:pPr lvl="2"/>
            <a:r>
              <a:rPr lang="en-US" dirty="0" smtClean="0"/>
              <a:t>Thoughts, emotions, intentions, and behavior associated with right and wrong</a:t>
            </a:r>
          </a:p>
          <a:p>
            <a:pPr lvl="1"/>
            <a:r>
              <a:rPr lang="en-US" dirty="0" smtClean="0"/>
              <a:t>Self, Identity, and Construction of Self-Views</a:t>
            </a:r>
          </a:p>
          <a:p>
            <a:pPr lvl="2"/>
            <a:r>
              <a:rPr lang="en-US" dirty="0" smtClean="0"/>
              <a:t>Temperament and personality</a:t>
            </a:r>
          </a:p>
          <a:p>
            <a:pPr lvl="2"/>
            <a:r>
              <a:rPr lang="en-US" dirty="0" smtClean="0"/>
              <a:t>Self-concept, self-esteem, self-efficacy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Capacities</a:t>
            </a:r>
            <a:endParaRPr lang="en-US" dirty="0"/>
          </a:p>
        </p:txBody>
      </p:sp>
      <p:pic>
        <p:nvPicPr>
          <p:cNvPr id="6" name="Content Placeholder 5" descr="brilstar-7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295400"/>
            <a:ext cx="5333999" cy="5351661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684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A Holistic View of Education and Schooling: Guiding Students to Develop Capacities, Acquire Virtues, and Provide Service </vt:lpstr>
      <vt:lpstr>Education and Schooling</vt:lpstr>
      <vt:lpstr>Education and Schooling</vt:lpstr>
      <vt:lpstr>Desired Outcomes</vt:lpstr>
      <vt:lpstr>Develop Capacities</vt:lpstr>
      <vt:lpstr>Develop Capacities</vt:lpstr>
      <vt:lpstr>Develop Capacities</vt:lpstr>
      <vt:lpstr>Develop Capacities</vt:lpstr>
      <vt:lpstr>Develop Capacities</vt:lpstr>
      <vt:lpstr>Cognitive Intelligence</vt:lpstr>
      <vt:lpstr>Habits of Mind Costa &amp; Kallik</vt:lpstr>
      <vt:lpstr>Habits of Mind Costa &amp; Kallik</vt:lpstr>
      <vt:lpstr>Habits of Mind Costa &amp; Kallik</vt:lpstr>
      <vt:lpstr>Habits of Mind Costa &amp; Kallik</vt:lpstr>
      <vt:lpstr>What to Do</vt:lpstr>
      <vt:lpstr>What to Do</vt:lpstr>
      <vt:lpstr>What to Do</vt:lpstr>
      <vt:lpstr>What to Do</vt:lpstr>
      <vt:lpstr>Conclusions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Developing a New Vision for Education and Schooling: A Systems Perspective for Guiding Students to Develop Capacities, Acquire Virtues, and Provide Service </dc:title>
  <dc:creator>Administratr</dc:creator>
  <cp:lastModifiedBy>Administratr</cp:lastModifiedBy>
  <cp:revision>42</cp:revision>
  <dcterms:created xsi:type="dcterms:W3CDTF">2010-05-18T13:08:14Z</dcterms:created>
  <dcterms:modified xsi:type="dcterms:W3CDTF">2010-05-23T17:50:03Z</dcterms:modified>
</cp:coreProperties>
</file>